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91" r:id="rId6"/>
    <p:sldId id="267" r:id="rId7"/>
    <p:sldId id="269" r:id="rId8"/>
    <p:sldId id="270" r:id="rId9"/>
    <p:sldId id="280" r:id="rId10"/>
    <p:sldId id="281" r:id="rId11"/>
    <p:sldId id="268" r:id="rId12"/>
    <p:sldId id="282" r:id="rId13"/>
    <p:sldId id="283" r:id="rId14"/>
    <p:sldId id="293" r:id="rId15"/>
    <p:sldId id="272" r:id="rId16"/>
    <p:sldId id="284" r:id="rId17"/>
    <p:sldId id="274" r:id="rId18"/>
    <p:sldId id="289" r:id="rId19"/>
    <p:sldId id="290" r:id="rId20"/>
    <p:sldId id="287" r:id="rId21"/>
    <p:sldId id="294" r:id="rId22"/>
    <p:sldId id="271" r:id="rId23"/>
    <p:sldId id="286" r:id="rId24"/>
    <p:sldId id="285" r:id="rId25"/>
    <p:sldId id="273" r:id="rId26"/>
    <p:sldId id="288" r:id="rId27"/>
    <p:sldId id="278" r:id="rId28"/>
    <p:sldId id="279" r:id="rId29"/>
    <p:sldId id="275" r:id="rId30"/>
    <p:sldId id="292" r:id="rId31"/>
    <p:sldId id="277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9B9"/>
    <a:srgbClr val="FBE5D6"/>
    <a:srgbClr val="C74D4E"/>
    <a:srgbClr val="E7E6E6"/>
    <a:srgbClr val="DAE3F3"/>
    <a:srgbClr val="8FAADC"/>
    <a:srgbClr val="E2F0D9"/>
    <a:srgbClr val="D6B9FD"/>
    <a:srgbClr val="00B05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A5F09-FE04-53CE-3950-1AC0EA794969}" v="42" dt="2022-06-17T09:01:53.002"/>
    <p1510:client id="{736F8F00-CB52-880E-701A-35F7683423E5}" v="70" dt="2022-06-16T07:38:23.927"/>
    <p1510:client id="{826B991F-ED0A-47FC-82B8-4797BA4155B8}" v="965" vWet="969" dt="2022-06-17T09:01:08.150"/>
    <p1510:client id="{A201DC8B-DEEA-5FC6-B2AF-F736AB5D78CE}" v="487" dt="2022-06-16T11:36:58.195"/>
    <p1510:client id="{BA6D8016-D67F-463C-2882-6891BD90657A}" v="53" dt="2022-06-16T11:38:19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3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0E522-6DE4-9447-8298-89ADDAA24098}" type="datetimeFigureOut">
              <a:rPr lang="en-TW" smtClean="0"/>
              <a:t>06/21/2022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E7B34-7363-E64E-BAE0-0FE160B4938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315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422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2420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847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9834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03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291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EDB1A-7DB1-1D4A-80B8-DE13C083C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ADBEA7-E2F8-E568-DC0C-8D5B1E8E7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4C0150-BCE6-6DDE-FDF9-83A19FD4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C9C4AD-A280-7180-5D14-8DA90CF6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2B6110-B039-8FA1-E839-F5C34F03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8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FA5A4-3423-2EFE-1FE8-93C9EFF9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77BBE8-EB77-F8B2-A5AD-771AFC075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C68F3-8498-8773-E8B1-39A036F2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2B21C-1D00-BE0A-B8BE-F4FAA75B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86770A-2145-C181-7E8F-F4787516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37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F534F3-C8B7-9EF0-983A-1EFF4C06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7C15D3-EE96-3991-A6D2-C5B70011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575A5C-99A6-2D4F-D91A-9D875952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8CE43E-1378-F9D7-A0A4-B6E80FD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F0BF9-799E-4328-8C8A-4EE41C5D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31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73330-056F-44A8-EDB5-D2378CC8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B2F38-17FA-6B4C-91DF-88F56279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7F0DE-1114-0BDF-02CA-E30224F7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061EF9-15FE-CB1D-CA03-09542571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44B2F4-591A-9248-9F44-72A68CBB4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1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E9F53-36F7-1F05-E6B8-F2B5458F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C180-593E-1BA6-C2FE-11FA3FEB0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C0EF0-053C-3F2E-17B1-F00919E72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C4F286-8453-34B6-5539-AAEDAFA6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FFBF80-C28C-EC82-B18C-DD0A6EE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21AB1-A2B0-681D-EF63-DBDC619C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6DC9B-2C3A-AF1C-93C2-BA6CE7C29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1EFB70-8E7B-F280-35D8-071B98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F9760-7B97-43A7-71A4-2521EF8F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1D74CE-0ADA-93C4-8433-DE2843A1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8D710D-CBB4-B308-D057-C49A0DE5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23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BE931-13C7-CC6C-26F0-3885499F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1AEB75-D956-4AF0-86E4-B963AD541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D2A430-BDD6-2455-2FF5-7C5BCF6C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074853-0BE2-56D3-6DE9-5FA8F5D34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851FC3-9E41-7198-8E45-F01BBC9BB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43F69E-9BC5-D8F2-7E32-421BEE8F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25C4DE-D50E-1676-4FE6-0479A691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B1E569-4798-BC4E-9603-82D49EA3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0FBA3-10E5-B895-F088-F8619E0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7D1F81-7E71-578F-B0EF-17C124F2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9DDB8-EB5E-2699-83C5-397F7199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B661D6-A7B8-3159-5D71-5D5D2B41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00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989952E-026C-4533-61E8-99E96211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1AA1AC-5F6A-2921-BE85-50200F4D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AA88D0-2849-C370-6F6D-4765272A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24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6235DD-37C0-6F36-4629-96E34B05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8DCDF-C1F9-F0CC-E75C-8F826E41A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A1217E-0B12-636A-BC04-F29EEC1D4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F94416-0AD7-3547-84A0-2F5EA382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7D8D18-A44C-0AEF-95C0-EBC8E654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607A2-1C13-128B-8403-19E846ED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8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4BE71-2B4C-FEA1-4AEE-33BF7F38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8D72BE-058A-35AA-692F-BE4F51647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1AA2D7-7600-35E5-C443-C85DBC98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C64FF8-1BC0-2EE8-B33B-215F2BF5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BFEB2A0-43C3-A529-F946-628E6294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DAB2F5-866D-E8CE-1D53-E88240BF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07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F46B41-CE50-0DD7-2AD5-A94C40E8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EBB0D-2506-D9E2-91C0-5B81934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78EB5E-2E70-A4D8-58FF-E28DB9718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AED21-A861-4072-B41E-08F213045F63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1048AA-76FE-BE41-29E0-29F649D36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B73ED8-0444-56CC-71EF-4AE34E7D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0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altLang="en-US" sz="4400" b="1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8451-89DA-3FF4-7A92-307B391D1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Group 8: Scalable Matrix Multiplication Accelerator</a:t>
            </a:r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343BC-493A-99D4-A03C-F9FD051FE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羅允辰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李冠霈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王睿瑄</a:t>
            </a:r>
            <a:endParaRPr lang="en-TW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高階合成技術於應用加速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-Final Project</a:t>
            </a:r>
            <a:r>
              <a:rPr lang="en-TW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71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Transpose</a:t>
            </a:r>
            <a:endParaRPr lang="en-TW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473EF9-6CC8-4928-883E-E5ACDA3D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4" y="2719743"/>
            <a:ext cx="5459907" cy="39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7C9C7A-9346-47DF-BB49-E896D36A3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18"/>
          <a:stretch/>
        </p:blipFill>
        <p:spPr bwMode="auto">
          <a:xfrm>
            <a:off x="5956691" y="644191"/>
            <a:ext cx="5961063" cy="30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90CEA9E-F8A0-4386-B8B3-F5291C525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29"/>
          <a:stretch/>
        </p:blipFill>
        <p:spPr bwMode="auto">
          <a:xfrm>
            <a:off x="5956691" y="3742750"/>
            <a:ext cx="5961063" cy="24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2EC5A010-0BFA-46D3-8B6A-70FC27A916D3}"/>
              </a:ext>
            </a:extLst>
          </p:cNvPr>
          <p:cNvSpPr/>
          <p:nvPr/>
        </p:nvSpPr>
        <p:spPr>
          <a:xfrm>
            <a:off x="6150403" y="129966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E406FD7-4966-48E9-B88A-080CB43CF8AB}"/>
              </a:ext>
            </a:extLst>
          </p:cNvPr>
          <p:cNvSpPr/>
          <p:nvPr/>
        </p:nvSpPr>
        <p:spPr>
          <a:xfrm>
            <a:off x="6402477" y="2388134"/>
            <a:ext cx="1961466" cy="42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CAFD2E5C-1DB9-4A5C-A7C9-559FC3EB8602}"/>
              </a:ext>
            </a:extLst>
          </p:cNvPr>
          <p:cNvSpPr/>
          <p:nvPr/>
        </p:nvSpPr>
        <p:spPr>
          <a:xfrm>
            <a:off x="6303525" y="4633097"/>
            <a:ext cx="1961466" cy="42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7C0FA86-78D5-4EF0-B911-39D77EE8A114}"/>
              </a:ext>
            </a:extLst>
          </p:cNvPr>
          <p:cNvSpPr/>
          <p:nvPr/>
        </p:nvSpPr>
        <p:spPr>
          <a:xfrm>
            <a:off x="6150402" y="4166144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0FC7646D-BB19-C52F-41A8-3840E9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13" y="653532"/>
            <a:ext cx="2648514" cy="2065573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80837777-A972-BE53-1C3A-9109D1D0F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305" y="2142083"/>
            <a:ext cx="1387663" cy="27430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B232226-87D5-8180-4C30-B3710469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281" y="2813905"/>
            <a:ext cx="2054976" cy="25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Read A &amp; Transpose Cycle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CE17C8-BBD2-4BEA-AE34-2C993A39B3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57382"/>
                <a:ext cx="4898249" cy="793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TW" altLang="en-US" sz="4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defRPr>
                </a:lvl1pPr>
              </a:lstStyle>
              <a:p>
                <a:r>
                  <a:rPr lang="en-US" sz="1800" dirty="0"/>
                  <a:t>Bottleneck : </a:t>
                </a:r>
              </a:p>
              <a:p>
                <a:r>
                  <a:rPr lang="en-US" sz="1800" dirty="0"/>
                  <a:t>Transpose </a:t>
                </a:r>
                <a:r>
                  <a:rPr lang="en-US" altLang="zh-TW" sz="1800" dirty="0"/>
                  <a:t>cycle =512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128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8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4=2097152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CE17C8-BBD2-4BEA-AE34-2C993A39B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57382"/>
                <a:ext cx="4898249" cy="793115"/>
              </a:xfrm>
              <a:prstGeom prst="rect">
                <a:avLst/>
              </a:prstGeom>
              <a:blipFill>
                <a:blip r:embed="rId2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751261E-4884-47B8-AA09-4734361B7C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7028889"/>
                  </p:ext>
                </p:extLst>
              </p:nvPr>
            </p:nvGraphicFramePr>
            <p:xfrm>
              <a:off x="4659682" y="2168641"/>
              <a:ext cx="548739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8810">
                      <a:extLst>
                        <a:ext uri="{9D8B030D-6E8A-4147-A177-3AD203B41FA5}">
                          <a16:colId xmlns:a16="http://schemas.microsoft.com/office/drawing/2014/main" val="1803887929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115223565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63941276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43599116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2263927257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466602295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627210129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2509136040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592322459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305758168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629085902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493849585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394293957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652473678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981884551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989281234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715243968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946635994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2393188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75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8213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36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44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817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381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000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0013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521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6845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6379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2256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751261E-4884-47B8-AA09-4734361B7C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7028889"/>
                  </p:ext>
                </p:extLst>
              </p:nvPr>
            </p:nvGraphicFramePr>
            <p:xfrm>
              <a:off x="4659682" y="2168641"/>
              <a:ext cx="548739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8810">
                      <a:extLst>
                        <a:ext uri="{9D8B030D-6E8A-4147-A177-3AD203B41FA5}">
                          <a16:colId xmlns:a16="http://schemas.microsoft.com/office/drawing/2014/main" val="1803887929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115223565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63941276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43599116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2263927257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466602295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627210129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2509136040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592322459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305758168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629085902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493849585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394293957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652473678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981884551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3989281234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715243968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1946635994"/>
                        </a:ext>
                      </a:extLst>
                    </a:gridCol>
                    <a:gridCol w="288810">
                      <a:extLst>
                        <a:ext uri="{9D8B030D-6E8A-4147-A177-3AD203B41FA5}">
                          <a16:colId xmlns:a16="http://schemas.microsoft.com/office/drawing/2014/main" val="2393188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75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8213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7917" t="-201639" r="-1485417" b="-9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14894" t="-201639" r="-408511" b="-9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36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7917" t="-301639" r="-1485417" b="-8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14894" t="-301639" r="-408511" b="-8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44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7917" t="-401639" r="-1485417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14894" t="-401639" r="-408511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817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381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000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10638" t="-700000" r="-91276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0013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10638" t="-800000" r="-91276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521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6845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6379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2256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左大括弧 7">
            <a:extLst>
              <a:ext uri="{FF2B5EF4-FFF2-40B4-BE49-F238E27FC236}">
                <a16:creationId xmlns:a16="http://schemas.microsoft.com/office/drawing/2014/main" id="{A83DA2B4-6284-4594-8B17-8AD00E65D2DF}"/>
              </a:ext>
            </a:extLst>
          </p:cNvPr>
          <p:cNvSpPr/>
          <p:nvPr/>
        </p:nvSpPr>
        <p:spPr>
          <a:xfrm>
            <a:off x="3914948" y="2254265"/>
            <a:ext cx="102092" cy="42194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F4457E-4C84-47A9-924F-5B8211807CCD}"/>
              </a:ext>
            </a:extLst>
          </p:cNvPr>
          <p:cNvSpPr txBox="1">
            <a:spLocks/>
          </p:cNvSpPr>
          <p:nvPr/>
        </p:nvSpPr>
        <p:spPr>
          <a:xfrm>
            <a:off x="3154458" y="3811703"/>
            <a:ext cx="730413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1800" dirty="0"/>
              <a:t>1024</a:t>
            </a: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E397115B-91D0-4A2E-86B1-3420336F8DE2}"/>
              </a:ext>
            </a:extLst>
          </p:cNvPr>
          <p:cNvSpPr/>
          <p:nvPr/>
        </p:nvSpPr>
        <p:spPr>
          <a:xfrm>
            <a:off x="4412323" y="2254265"/>
            <a:ext cx="102092" cy="23505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6DAD4E5-183D-494F-92C2-04803B8EA283}"/>
              </a:ext>
            </a:extLst>
          </p:cNvPr>
          <p:cNvSpPr txBox="1">
            <a:spLocks/>
          </p:cNvSpPr>
          <p:nvPr/>
        </p:nvSpPr>
        <p:spPr>
          <a:xfrm>
            <a:off x="3925304" y="3018588"/>
            <a:ext cx="589111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1800" dirty="0"/>
              <a:t>512</a:t>
            </a: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378DAAD7-FC4A-45D8-B144-6D400DC619CC}"/>
              </a:ext>
            </a:extLst>
          </p:cNvPr>
          <p:cNvSpPr/>
          <p:nvPr/>
        </p:nvSpPr>
        <p:spPr>
          <a:xfrm rot="5400000">
            <a:off x="7347359" y="175721"/>
            <a:ext cx="110835" cy="3091618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0DA37A-C6F2-48DD-BDC3-ADBDF0C5082E}"/>
              </a:ext>
            </a:extLst>
          </p:cNvPr>
          <p:cNvSpPr txBox="1">
            <a:spLocks/>
          </p:cNvSpPr>
          <p:nvPr/>
        </p:nvSpPr>
        <p:spPr>
          <a:xfrm>
            <a:off x="7108220" y="913137"/>
            <a:ext cx="589111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1800" dirty="0"/>
              <a:t>128</a:t>
            </a:r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FE977156-2018-46AB-81FF-077F33D0F724}"/>
              </a:ext>
            </a:extLst>
          </p:cNvPr>
          <p:cNvSpPr/>
          <p:nvPr/>
        </p:nvSpPr>
        <p:spPr>
          <a:xfrm rot="5400000">
            <a:off x="5806259" y="998686"/>
            <a:ext cx="101418" cy="21040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045D596-6355-4E9F-9A3B-7397637E08C3}"/>
              </a:ext>
            </a:extLst>
          </p:cNvPr>
          <p:cNvSpPr txBox="1">
            <a:spLocks/>
          </p:cNvSpPr>
          <p:nvPr/>
        </p:nvSpPr>
        <p:spPr>
          <a:xfrm>
            <a:off x="5709690" y="1537396"/>
            <a:ext cx="294556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1800" dirty="0"/>
              <a:t>8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E1CF2A-3B19-4064-BF2C-F62930BF2D1A}"/>
              </a:ext>
            </a:extLst>
          </p:cNvPr>
          <p:cNvSpPr/>
          <p:nvPr/>
        </p:nvSpPr>
        <p:spPr>
          <a:xfrm>
            <a:off x="4672222" y="2168641"/>
            <a:ext cx="294556" cy="2582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99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B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879CDD-18E3-801A-88FE-FBFB4C6C935A}"/>
              </a:ext>
            </a:extLst>
          </p:cNvPr>
          <p:cNvSpPr/>
          <p:nvPr/>
        </p:nvSpPr>
        <p:spPr>
          <a:xfrm>
            <a:off x="9174480" y="1059720"/>
            <a:ext cx="386080" cy="86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F5E187-24A5-47EC-A253-D473DACC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9" y="1523365"/>
            <a:ext cx="5680875" cy="49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E031DFF-11E2-48D5-85EE-62C61660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00" y="3130986"/>
            <a:ext cx="5408760" cy="19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A7DD9DF-45BC-E610-AB94-177A1BF8F040}"/>
              </a:ext>
            </a:extLst>
          </p:cNvPr>
          <p:cNvSpPr/>
          <p:nvPr/>
        </p:nvSpPr>
        <p:spPr>
          <a:xfrm>
            <a:off x="6646379" y="3770531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840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</a:t>
            </a:r>
            <a:r>
              <a:rPr lang="en-TW"/>
              <a:t> B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517D32-06F0-16CB-2D30-718333AA93BF}"/>
              </a:ext>
            </a:extLst>
          </p:cNvPr>
          <p:cNvSpPr/>
          <p:nvPr/>
        </p:nvSpPr>
        <p:spPr>
          <a:xfrm>
            <a:off x="9745980" y="1059720"/>
            <a:ext cx="820420" cy="56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134F1A-1074-4C14-8604-36CE9FD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6" y="1059720"/>
            <a:ext cx="4763448" cy="57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2FBE7E3-1065-4DA8-940E-9E9711B5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04" y="2520240"/>
            <a:ext cx="4175348" cy="360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80AD9A-7D18-4F4C-948F-274A5DDDFA3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58" y="133241"/>
            <a:ext cx="3199912" cy="2488674"/>
          </a:xfrm>
          <a:prstGeom prst="rect">
            <a:avLst/>
          </a:prstGeom>
        </p:spPr>
      </p:pic>
      <p:pic>
        <p:nvPicPr>
          <p:cNvPr id="3" name="圖片 4">
            <a:extLst>
              <a:ext uri="{FF2B5EF4-FFF2-40B4-BE49-F238E27FC236}">
                <a16:creationId xmlns:a16="http://schemas.microsoft.com/office/drawing/2014/main" id="{58D9D46D-418C-DC12-6128-6C157B6BB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56" y="5632460"/>
            <a:ext cx="919699" cy="309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3169CEAE-BD9A-45EB-88E5-3ACB9543E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7504" y="6064885"/>
                <a:ext cx="4898249" cy="793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TW" altLang="en-US" sz="4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defRPr>
                </a:lvl1pPr>
              </a:lstStyle>
              <a:p>
                <a:r>
                  <a:rPr lang="en-US" sz="1800" dirty="0"/>
                  <a:t>Read B </a:t>
                </a:r>
                <a:r>
                  <a:rPr lang="en-US" altLang="zh-TW" sz="1800" dirty="0"/>
                  <a:t>cycle : 2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2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1024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64=262144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3169CEAE-BD9A-45EB-88E5-3ACB9543E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04" y="6064885"/>
                <a:ext cx="4898249" cy="793115"/>
              </a:xfrm>
              <a:prstGeom prst="rect">
                <a:avLst/>
              </a:prstGeom>
              <a:blipFill>
                <a:blip r:embed="rId7"/>
                <a:stretch>
                  <a:fillRect l="-9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6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Write C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6B1101-6BA3-1BBE-B71F-E1CA8A032925}"/>
              </a:ext>
            </a:extLst>
          </p:cNvPr>
          <p:cNvSpPr/>
          <p:nvPr/>
        </p:nvSpPr>
        <p:spPr>
          <a:xfrm>
            <a:off x="9187180" y="1994440"/>
            <a:ext cx="718820" cy="38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ED45F-FD72-4F43-9A53-8015405C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4" y="1438629"/>
            <a:ext cx="5990986" cy="496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9D051ED-C86A-489C-B8CA-34FD262A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98" y="2990218"/>
            <a:ext cx="5687774" cy="20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DFB0E4F6-1E51-0207-B08B-9C84CEB48E39}"/>
              </a:ext>
            </a:extLst>
          </p:cNvPr>
          <p:cNvSpPr/>
          <p:nvPr/>
        </p:nvSpPr>
        <p:spPr>
          <a:xfrm>
            <a:off x="6565219" y="3725442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A51250E-BFC9-80C8-BD99-D47E15ACEB59}"/>
              </a:ext>
            </a:extLst>
          </p:cNvPr>
          <p:cNvSpPr/>
          <p:nvPr/>
        </p:nvSpPr>
        <p:spPr>
          <a:xfrm>
            <a:off x="1172604" y="4455880"/>
            <a:ext cx="1883447" cy="432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67CF5BD-11DE-4BEB-A7AD-A1093241B4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6840" y="5182792"/>
                <a:ext cx="4898249" cy="793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TW" altLang="en-US" sz="4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defRPr>
                </a:lvl1pPr>
              </a:lstStyle>
              <a:p>
                <a:r>
                  <a:rPr lang="en-US" sz="1800" dirty="0"/>
                  <a:t>Write C </a:t>
                </a:r>
                <a:r>
                  <a:rPr lang="en-US" altLang="zh-TW" sz="1800" dirty="0"/>
                  <a:t>cycle : 2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2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512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800" dirty="0"/>
                  <a:t>64=131072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67CF5BD-11DE-4BEB-A7AD-A1093241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840" y="5182792"/>
                <a:ext cx="4898249" cy="793115"/>
              </a:xfrm>
              <a:prstGeom prst="rect">
                <a:avLst/>
              </a:prstGeom>
              <a:blipFill>
                <a:blip r:embed="rId5"/>
                <a:stretch>
                  <a:fillRect l="-9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17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63171B-404B-A198-5F87-3493061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0" y="835241"/>
            <a:ext cx="4884420" cy="29929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59568-4D6E-84E5-B54F-FD57D702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alibri"/>
                <a:ea typeface="新細明體"/>
                <a:cs typeface="Calibri"/>
              </a:rPr>
              <a:t>Convert Bitwidth</a:t>
            </a:r>
            <a:endParaRPr lang="zh-TW" altLang="en-US"/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4CEB0197-BCDD-BA4B-7843-AC91C1E5B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879" y="1416424"/>
            <a:ext cx="6194948" cy="4805363"/>
          </a:xfr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225C9172-8994-0B07-5C07-129798E1CFDC}"/>
              </a:ext>
            </a:extLst>
          </p:cNvPr>
          <p:cNvSpPr/>
          <p:nvPr/>
        </p:nvSpPr>
        <p:spPr>
          <a:xfrm>
            <a:off x="7996069" y="836349"/>
            <a:ext cx="1518172" cy="166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1BE3A-7F00-B051-501C-811FD7E10F19}"/>
              </a:ext>
            </a:extLst>
          </p:cNvPr>
          <p:cNvSpPr/>
          <p:nvPr/>
        </p:nvSpPr>
        <p:spPr>
          <a:xfrm>
            <a:off x="9556077" y="836349"/>
            <a:ext cx="1899172" cy="166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5CB091A-FD11-F76E-9D31-27542F0C4B9E}"/>
              </a:ext>
            </a:extLst>
          </p:cNvPr>
          <p:cNvSpPr/>
          <p:nvPr/>
        </p:nvSpPr>
        <p:spPr>
          <a:xfrm>
            <a:off x="6934200" y="2235441"/>
            <a:ext cx="3642059" cy="1363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21BB86-DE2B-5022-7267-D43C3DDAC898}"/>
              </a:ext>
            </a:extLst>
          </p:cNvPr>
          <p:cNvSpPr/>
          <p:nvPr/>
        </p:nvSpPr>
        <p:spPr>
          <a:xfrm>
            <a:off x="226242" y="3427428"/>
            <a:ext cx="911257" cy="1633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95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0F38E-1E42-348A-C697-A5C3EDF2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Calibri"/>
                <a:ea typeface="新細明體"/>
                <a:cs typeface="Calibri"/>
              </a:rPr>
              <a:t>Compute-related </a:t>
            </a:r>
            <a:endParaRPr lang="zh-TW" b="0">
              <a:latin typeface="Calibri"/>
              <a:ea typeface="新細明體"/>
              <a:cs typeface="Calibr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120E894-1F4C-0741-7039-4E4B43585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79" y="1528619"/>
            <a:ext cx="7571241" cy="4805363"/>
          </a:xfrm>
        </p:spPr>
      </p:pic>
    </p:spTree>
    <p:extLst>
      <p:ext uri="{BB962C8B-B14F-4D97-AF65-F5344CB8AC3E}">
        <p14:creationId xmlns:p14="http://schemas.microsoft.com/office/powerpoint/2010/main" val="340357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Elements</a:t>
            </a:r>
          </a:p>
        </p:txBody>
      </p: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F5A6C964-9DB0-CDD1-DDF2-6C098CDE0BDC}"/>
              </a:ext>
            </a:extLst>
          </p:cNvPr>
          <p:cNvGrpSpPr/>
          <p:nvPr/>
        </p:nvGrpSpPr>
        <p:grpSpPr>
          <a:xfrm>
            <a:off x="157847" y="514056"/>
            <a:ext cx="12079382" cy="6425029"/>
            <a:chOff x="81647" y="391507"/>
            <a:chExt cx="12079382" cy="6425029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821466E-2F30-8792-30F2-3AF2B1104122}"/>
                </a:ext>
              </a:extLst>
            </p:cNvPr>
            <p:cNvSpPr txBox="1"/>
            <p:nvPr/>
          </p:nvSpPr>
          <p:spPr>
            <a:xfrm>
              <a:off x="5309056" y="411818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0070C0"/>
                  </a:solidFill>
                </a:rPr>
                <a:t>64</a:t>
              </a:r>
            </a:p>
            <a:p>
              <a:r>
                <a:rPr lang="en-US" altLang="zh-TW" sz="3600" b="1" err="1">
                  <a:solidFill>
                    <a:srgbClr val="0070C0"/>
                  </a:solidFill>
                </a:rPr>
                <a:t>kInnerTilesM</a:t>
              </a:r>
              <a:endParaRPr lang="zh-TW" altLang="en-US" sz="3600" b="1">
                <a:solidFill>
                  <a:srgbClr val="0070C0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DAD09272-3BE3-3191-B1AF-7C9F251438AF}"/>
                </a:ext>
              </a:extLst>
            </p:cNvPr>
            <p:cNvSpPr txBox="1"/>
            <p:nvPr/>
          </p:nvSpPr>
          <p:spPr>
            <a:xfrm>
              <a:off x="8172245" y="391507"/>
              <a:ext cx="39887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 altLang="zh-TW" sz="3600" b="1" err="1">
                  <a:solidFill>
                    <a:srgbClr val="FF0000"/>
                  </a:solidFill>
                </a:rPr>
                <a:t>kComputeTileSizeM</a:t>
              </a:r>
              <a:endParaRPr lang="zh-TW" altLang="en-US" sz="3600" b="1">
                <a:solidFill>
                  <a:srgbClr val="FF0000"/>
                </a:solidFill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9B64BD4-E0E2-72E0-7D87-7B0C219BA563}"/>
                </a:ext>
              </a:extLst>
            </p:cNvPr>
            <p:cNvGrpSpPr/>
            <p:nvPr/>
          </p:nvGrpSpPr>
          <p:grpSpPr>
            <a:xfrm>
              <a:off x="81647" y="909627"/>
              <a:ext cx="12034153" cy="5906909"/>
              <a:chOff x="81647" y="909627"/>
              <a:chExt cx="12034153" cy="5906909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D0351F1-6478-CF5E-0EBF-9BACCE5C6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295"/>
              <a:stretch/>
            </p:blipFill>
            <p:spPr>
              <a:xfrm>
                <a:off x="81647" y="1604621"/>
                <a:ext cx="12034153" cy="3898605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CB6A55-F69C-B9F0-9C20-07026C25E2E3}"/>
                  </a:ext>
                </a:extLst>
              </p:cNvPr>
              <p:cNvSpPr/>
              <p:nvPr/>
            </p:nvSpPr>
            <p:spPr>
              <a:xfrm>
                <a:off x="5429250" y="2038350"/>
                <a:ext cx="2152650" cy="3810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C29C751-D8B8-911D-5A71-45571BC285E2}"/>
                  </a:ext>
                </a:extLst>
              </p:cNvPr>
              <p:cNvSpPr/>
              <p:nvPr/>
            </p:nvSpPr>
            <p:spPr>
              <a:xfrm>
                <a:off x="8629649" y="2085975"/>
                <a:ext cx="3114675" cy="3810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03CE43B-2B73-DBBC-FD3C-9E6E7A7C635B}"/>
                  </a:ext>
                </a:extLst>
              </p:cNvPr>
              <p:cNvSpPr/>
              <p:nvPr/>
            </p:nvSpPr>
            <p:spPr>
              <a:xfrm>
                <a:off x="8934450" y="1714500"/>
                <a:ext cx="3181350" cy="3232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5C20BF0D-FB0A-D088-8D93-A0D2F21F4FCE}"/>
                  </a:ext>
                </a:extLst>
              </p:cNvPr>
              <p:cNvSpPr/>
              <p:nvPr/>
            </p:nvSpPr>
            <p:spPr>
              <a:xfrm>
                <a:off x="6547142" y="1968500"/>
                <a:ext cx="3901784" cy="2895600"/>
              </a:xfrm>
              <a:prstGeom prst="roundRect">
                <a:avLst>
                  <a:gd name="adj" fmla="val 5483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19CD2A9-21ED-3F5B-100B-E88248111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184" b="2388"/>
              <a:stretch/>
            </p:blipFill>
            <p:spPr>
              <a:xfrm>
                <a:off x="6547142" y="2089168"/>
                <a:ext cx="3901784" cy="2679664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73CD62C-0698-A6FC-06DD-AA4C5F2F6246}"/>
                  </a:ext>
                </a:extLst>
              </p:cNvPr>
              <p:cNvSpPr/>
              <p:nvPr/>
            </p:nvSpPr>
            <p:spPr>
              <a:xfrm>
                <a:off x="7383609" y="3513848"/>
                <a:ext cx="853135" cy="922356"/>
              </a:xfrm>
              <a:prstGeom prst="rect">
                <a:avLst/>
              </a:prstGeom>
              <a:solidFill>
                <a:srgbClr val="D6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5B06C8F-F81F-6F78-B01B-07254411AD35}"/>
                  </a:ext>
                </a:extLst>
              </p:cNvPr>
              <p:cNvSpPr/>
              <p:nvPr/>
            </p:nvSpPr>
            <p:spPr>
              <a:xfrm>
                <a:off x="7010400" y="3548063"/>
                <a:ext cx="372504" cy="216693"/>
              </a:xfrm>
              <a:prstGeom prst="rect">
                <a:avLst/>
              </a:prstGeom>
              <a:solidFill>
                <a:schemeClr val="accent2">
                  <a:lumMod val="50000"/>
                  <a:alpha val="32941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E08968A-0515-BB21-7F33-63780CCB1DE2}"/>
                  </a:ext>
                </a:extLst>
              </p:cNvPr>
              <p:cNvSpPr/>
              <p:nvPr/>
            </p:nvSpPr>
            <p:spPr>
              <a:xfrm>
                <a:off x="8324850" y="3614738"/>
                <a:ext cx="378619" cy="966787"/>
              </a:xfrm>
              <a:prstGeom prst="rect">
                <a:avLst/>
              </a:prstGeom>
              <a:solidFill>
                <a:srgbClr val="D6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70F7E6B-8A6B-311B-4848-D26E4477F9BF}"/>
                  </a:ext>
                </a:extLst>
              </p:cNvPr>
              <p:cNvSpPr/>
              <p:nvPr/>
            </p:nvSpPr>
            <p:spPr>
              <a:xfrm>
                <a:off x="8236744" y="3359927"/>
                <a:ext cx="88106" cy="9667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接點: 弧形 31">
                <a:extLst>
                  <a:ext uri="{FF2B5EF4-FFF2-40B4-BE49-F238E27FC236}">
                    <a16:creationId xmlns:a16="http://schemas.microsoft.com/office/drawing/2014/main" id="{54A32DB5-4B03-5A4D-7CC5-B99BA202C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199" y="3548063"/>
                <a:ext cx="1361751" cy="171450"/>
              </a:xfrm>
              <a:prstGeom prst="curvedConnector3">
                <a:avLst/>
              </a:prstGeom>
              <a:ln w="19050">
                <a:solidFill>
                  <a:srgbClr val="9980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F240B5-94E8-890F-08C4-BE1983EDCF17}"/>
                  </a:ext>
                </a:extLst>
              </p:cNvPr>
              <p:cNvSpPr/>
              <p:nvPr/>
            </p:nvSpPr>
            <p:spPr>
              <a:xfrm>
                <a:off x="8765381" y="3929063"/>
                <a:ext cx="1290638" cy="63579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接點: 弧形 26">
                <a:extLst>
                  <a:ext uri="{FF2B5EF4-FFF2-40B4-BE49-F238E27FC236}">
                    <a16:creationId xmlns:a16="http://schemas.microsoft.com/office/drawing/2014/main" id="{3C4D353F-56F6-EA56-DD7F-FC8BCDD1B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904" y="3763067"/>
                <a:ext cx="1382477" cy="165996"/>
              </a:xfrm>
              <a:prstGeom prst="curvedConnector3">
                <a:avLst/>
              </a:prstGeom>
              <a:ln w="19050">
                <a:solidFill>
                  <a:srgbClr val="937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4A9AE495-7883-05AB-0C5B-D0AD6A57F743}"/>
                  </a:ext>
                </a:extLst>
              </p:cNvPr>
              <p:cNvSpPr/>
              <p:nvPr/>
            </p:nvSpPr>
            <p:spPr>
              <a:xfrm>
                <a:off x="3860750" y="4006850"/>
                <a:ext cx="139750" cy="501650"/>
              </a:xfrm>
              <a:custGeom>
                <a:avLst/>
                <a:gdLst>
                  <a:gd name="connsiteX0" fmla="*/ 127050 w 139750"/>
                  <a:gd name="connsiteY0" fmla="*/ 0 h 501650"/>
                  <a:gd name="connsiteX1" fmla="*/ 50 w 139750"/>
                  <a:gd name="connsiteY1" fmla="*/ 254000 h 501650"/>
                  <a:gd name="connsiteX2" fmla="*/ 139750 w 1397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50" h="501650">
                    <a:moveTo>
                      <a:pt x="127050" y="0"/>
                    </a:moveTo>
                    <a:cubicBezTo>
                      <a:pt x="62491" y="85196"/>
                      <a:pt x="-2067" y="170392"/>
                      <a:pt x="50" y="254000"/>
                    </a:cubicBezTo>
                    <a:cubicBezTo>
                      <a:pt x="2167" y="337608"/>
                      <a:pt x="122817" y="464608"/>
                      <a:pt x="139750" y="501650"/>
                    </a:cubicBezTo>
                  </a:path>
                </a:pathLst>
              </a:cu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CABDD6AB-9F20-8B26-8568-B8E3A554FDF3}"/>
                  </a:ext>
                </a:extLst>
              </p:cNvPr>
              <p:cNvSpPr/>
              <p:nvPr/>
            </p:nvSpPr>
            <p:spPr>
              <a:xfrm rot="5400000">
                <a:off x="4235425" y="3592488"/>
                <a:ext cx="139750" cy="688975"/>
              </a:xfrm>
              <a:custGeom>
                <a:avLst/>
                <a:gdLst>
                  <a:gd name="connsiteX0" fmla="*/ 127050 w 139750"/>
                  <a:gd name="connsiteY0" fmla="*/ 0 h 501650"/>
                  <a:gd name="connsiteX1" fmla="*/ 50 w 139750"/>
                  <a:gd name="connsiteY1" fmla="*/ 254000 h 501650"/>
                  <a:gd name="connsiteX2" fmla="*/ 139750 w 1397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50" h="501650">
                    <a:moveTo>
                      <a:pt x="127050" y="0"/>
                    </a:moveTo>
                    <a:cubicBezTo>
                      <a:pt x="62491" y="85196"/>
                      <a:pt x="-2067" y="170392"/>
                      <a:pt x="50" y="254000"/>
                    </a:cubicBezTo>
                    <a:cubicBezTo>
                      <a:pt x="2167" y="337608"/>
                      <a:pt x="122817" y="464608"/>
                      <a:pt x="139750" y="501650"/>
                    </a:cubicBezTo>
                  </a:path>
                </a:pathLst>
              </a:cu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0F5A037-4100-F7E5-97D1-AE8E474358BB}"/>
                  </a:ext>
                </a:extLst>
              </p:cNvPr>
              <p:cNvSpPr/>
              <p:nvPr/>
            </p:nvSpPr>
            <p:spPr>
              <a:xfrm>
                <a:off x="245097" y="4938904"/>
                <a:ext cx="11794178" cy="7394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7D7469C-3940-81EB-65E3-C63B6C13F471}"/>
                  </a:ext>
                </a:extLst>
              </p:cNvPr>
              <p:cNvSpPr txBox="1"/>
              <p:nvPr/>
            </p:nvSpPr>
            <p:spPr>
              <a:xfrm>
                <a:off x="136440" y="5600552"/>
                <a:ext cx="32498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chemeClr val="accent6"/>
                    </a:solidFill>
                  </a:rPr>
                  <a:t>kOuterTileSizeN</a:t>
                </a:r>
                <a:endParaRPr lang="en-US" altLang="zh-TW" sz="3600" b="1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altLang="zh-TW" sz="3600" b="1">
                    <a:solidFill>
                      <a:schemeClr val="accent6"/>
                    </a:solidFill>
                  </a:rPr>
                  <a:t>512</a:t>
                </a:r>
                <a:endParaRPr lang="zh-TW" altLang="en-US" sz="3600" b="1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47" name="接點: 弧形 46">
                <a:extLst>
                  <a:ext uri="{FF2B5EF4-FFF2-40B4-BE49-F238E27FC236}">
                    <a16:creationId xmlns:a16="http://schemas.microsoft.com/office/drawing/2014/main" id="{236816D5-6F04-289C-72E4-2798741A6C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666619" y="4297556"/>
                <a:ext cx="2232290" cy="1343010"/>
              </a:xfrm>
              <a:prstGeom prst="curved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3D9069E-1BC6-98CF-1D4D-F44E4C11AC8E}"/>
                  </a:ext>
                </a:extLst>
              </p:cNvPr>
              <p:cNvSpPr txBox="1"/>
              <p:nvPr/>
            </p:nvSpPr>
            <p:spPr>
              <a:xfrm>
                <a:off x="920463" y="909627"/>
                <a:ext cx="415549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>
                    <a:solidFill>
                      <a:schemeClr val="accent6"/>
                    </a:solidFill>
                  </a:rPr>
                  <a:t>512</a:t>
                </a:r>
                <a:r>
                  <a:rPr lang="zh-TW" altLang="en-US" sz="3600" b="1">
                    <a:solidFill>
                      <a:schemeClr val="accent6"/>
                    </a:solidFill>
                  </a:rPr>
                  <a:t> </a:t>
                </a:r>
                <a:r>
                  <a:rPr lang="en-US" altLang="zh-TW" sz="3600" b="1" err="1">
                    <a:solidFill>
                      <a:schemeClr val="accent6"/>
                    </a:solidFill>
                  </a:rPr>
                  <a:t>kOuterTileSizeM</a:t>
                </a:r>
                <a:endParaRPr lang="zh-TW" altLang="en-US" sz="3600" b="1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58" name="接點: 弧形 57">
                <a:extLst>
                  <a:ext uri="{FF2B5EF4-FFF2-40B4-BE49-F238E27FC236}">
                    <a16:creationId xmlns:a16="http://schemas.microsoft.com/office/drawing/2014/main" id="{8A98A4BC-7E48-7F0B-99EF-FAB90752E109}"/>
                  </a:ext>
                </a:extLst>
              </p:cNvPr>
              <p:cNvCxnSpPr>
                <a:stCxn id="40" idx="1"/>
                <a:endCxn id="56" idx="2"/>
              </p:cNvCxnSpPr>
              <p:nvPr/>
            </p:nvCxnSpPr>
            <p:spPr>
              <a:xfrm rot="5400000" flipH="1">
                <a:off x="2493979" y="2060191"/>
                <a:ext cx="2311193" cy="1302728"/>
              </a:xfrm>
              <a:prstGeom prst="curvedConnector3">
                <a:avLst>
                  <a:gd name="adj1" fmla="val 32765"/>
                </a:avLst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6B1D63F-67AF-A813-6218-FE7666FF49EF}"/>
                  </a:ext>
                </a:extLst>
              </p:cNvPr>
              <p:cNvSpPr txBox="1"/>
              <p:nvPr/>
            </p:nvSpPr>
            <p:spPr>
              <a:xfrm>
                <a:off x="3349592" y="5616207"/>
                <a:ext cx="26003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rgbClr val="0070C0"/>
                    </a:solidFill>
                  </a:rPr>
                  <a:t>kInnerTilesN</a:t>
                </a:r>
                <a:endParaRPr lang="en-US" altLang="zh-TW" sz="3600" b="1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altLang="zh-TW" sz="3600" b="1">
                    <a:solidFill>
                      <a:srgbClr val="0070C0"/>
                    </a:solidFill>
                  </a:rPr>
                  <a:t>16</a:t>
                </a:r>
                <a:endParaRPr lang="zh-TW" altLang="en-US" sz="3600" b="1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右大括弧 65">
                <a:extLst>
                  <a:ext uri="{FF2B5EF4-FFF2-40B4-BE49-F238E27FC236}">
                    <a16:creationId xmlns:a16="http://schemas.microsoft.com/office/drawing/2014/main" id="{4462E98A-E84C-57F4-4BFC-D2C86B93ADD3}"/>
                  </a:ext>
                </a:extLst>
              </p:cNvPr>
              <p:cNvSpPr/>
              <p:nvPr/>
            </p:nvSpPr>
            <p:spPr>
              <a:xfrm rot="16200000">
                <a:off x="5595754" y="2863666"/>
                <a:ext cx="314325" cy="1054467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8" name="接點: 弧形 67">
                <a:extLst>
                  <a:ext uri="{FF2B5EF4-FFF2-40B4-BE49-F238E27FC236}">
                    <a16:creationId xmlns:a16="http://schemas.microsoft.com/office/drawing/2014/main" id="{8BBAFFBE-C424-0141-7662-9C2877EFAE4D}"/>
                  </a:ext>
                </a:extLst>
              </p:cNvPr>
              <p:cNvCxnSpPr>
                <a:cxnSpLocks/>
                <a:stCxn id="66" idx="1"/>
                <a:endCxn id="65" idx="2"/>
              </p:cNvCxnSpPr>
              <p:nvPr/>
            </p:nvCxnSpPr>
            <p:spPr>
              <a:xfrm rot="5400000" flipH="1" flipV="1">
                <a:off x="5395136" y="1969928"/>
                <a:ext cx="1621590" cy="906028"/>
              </a:xfrm>
              <a:prstGeom prst="curvedConnector3">
                <a:avLst>
                  <a:gd name="adj1" fmla="val 56475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右大括弧 68">
                <a:extLst>
                  <a:ext uri="{FF2B5EF4-FFF2-40B4-BE49-F238E27FC236}">
                    <a16:creationId xmlns:a16="http://schemas.microsoft.com/office/drawing/2014/main" id="{36778C1E-89D8-11C5-CB11-1EC799EEC29F}"/>
                  </a:ext>
                </a:extLst>
              </p:cNvPr>
              <p:cNvSpPr/>
              <p:nvPr/>
            </p:nvSpPr>
            <p:spPr>
              <a:xfrm rot="10800000">
                <a:off x="4910539" y="3548062"/>
                <a:ext cx="314325" cy="814386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1" name="接點: 弧形 70">
                <a:extLst>
                  <a:ext uri="{FF2B5EF4-FFF2-40B4-BE49-F238E27FC236}">
                    <a16:creationId xmlns:a16="http://schemas.microsoft.com/office/drawing/2014/main" id="{2BE8B8AB-6812-4CAF-66C6-A5DED826D76C}"/>
                  </a:ext>
                </a:extLst>
              </p:cNvPr>
              <p:cNvCxnSpPr>
                <a:cxnSpLocks/>
                <a:stCxn id="69" idx="1"/>
                <a:endCxn id="64" idx="0"/>
              </p:cNvCxnSpPr>
              <p:nvPr/>
            </p:nvCxnSpPr>
            <p:spPr>
              <a:xfrm flipH="1">
                <a:off x="4649788" y="3955255"/>
                <a:ext cx="260751" cy="1660952"/>
              </a:xfrm>
              <a:prstGeom prst="curvedConnector4">
                <a:avLst>
                  <a:gd name="adj1" fmla="val -23379"/>
                  <a:gd name="adj2" fmla="val 622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8C5B8EFA-762C-3171-D817-5CBC369BE6AF}"/>
                  </a:ext>
                </a:extLst>
              </p:cNvPr>
              <p:cNvSpPr txBox="1"/>
              <p:nvPr/>
            </p:nvSpPr>
            <p:spPr>
              <a:xfrm>
                <a:off x="5833862" y="5600552"/>
                <a:ext cx="33353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chemeClr val="accent2"/>
                    </a:solidFill>
                  </a:rPr>
                  <a:t>kComputeTilesN</a:t>
                </a:r>
                <a:endParaRPr lang="en-US" altLang="zh-TW" sz="3600" b="1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TW" sz="3600" b="1">
                    <a:solidFill>
                      <a:schemeClr val="accent2"/>
                    </a:solidFill>
                  </a:rPr>
                  <a:t>32</a:t>
                </a:r>
                <a:endParaRPr lang="zh-TW" altLang="en-US" sz="36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9" name="右大括弧 78">
                <a:extLst>
                  <a:ext uri="{FF2B5EF4-FFF2-40B4-BE49-F238E27FC236}">
                    <a16:creationId xmlns:a16="http://schemas.microsoft.com/office/drawing/2014/main" id="{879B50AE-7370-183C-58E8-F256A60620FD}"/>
                  </a:ext>
                </a:extLst>
              </p:cNvPr>
              <p:cNvSpPr/>
              <p:nvPr/>
            </p:nvSpPr>
            <p:spPr>
              <a:xfrm rot="10800000">
                <a:off x="6737747" y="3567833"/>
                <a:ext cx="314325" cy="814386"/>
              </a:xfrm>
              <a:prstGeom prst="rightBrac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81" name="接點: 弧形 80">
                <a:extLst>
                  <a:ext uri="{FF2B5EF4-FFF2-40B4-BE49-F238E27FC236}">
                    <a16:creationId xmlns:a16="http://schemas.microsoft.com/office/drawing/2014/main" id="{D6EDCAC1-EEDA-7CA9-A953-D205FEB241A3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6077999" y="3975026"/>
                <a:ext cx="659748" cy="1703460"/>
              </a:xfrm>
              <a:prstGeom prst="curvedConnector4">
                <a:avLst>
                  <a:gd name="adj1" fmla="val 5774"/>
                  <a:gd name="adj2" fmla="val 61952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接點: 弧形 106">
                <a:extLst>
                  <a:ext uri="{FF2B5EF4-FFF2-40B4-BE49-F238E27FC236}">
                    <a16:creationId xmlns:a16="http://schemas.microsoft.com/office/drawing/2014/main" id="{6B269333-F9D0-ED13-3287-5DDFF45FAC2C}"/>
                  </a:ext>
                </a:extLst>
              </p:cNvPr>
              <p:cNvCxnSpPr>
                <a:cxnSpLocks/>
                <a:stCxn id="116" idx="1"/>
              </p:cNvCxnSpPr>
              <p:nvPr/>
            </p:nvCxnSpPr>
            <p:spPr>
              <a:xfrm flipV="1">
                <a:off x="9413875" y="1494735"/>
                <a:ext cx="1387858" cy="2101516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6" name="手繪多邊形: 圖案 115">
                <a:extLst>
                  <a:ext uri="{FF2B5EF4-FFF2-40B4-BE49-F238E27FC236}">
                    <a16:creationId xmlns:a16="http://schemas.microsoft.com/office/drawing/2014/main" id="{DC8C205D-ACB0-4B9D-66F3-2AF431A45EC7}"/>
                  </a:ext>
                </a:extLst>
              </p:cNvPr>
              <p:cNvSpPr/>
              <p:nvPr/>
            </p:nvSpPr>
            <p:spPr>
              <a:xfrm>
                <a:off x="8759825" y="3596250"/>
                <a:ext cx="1289050" cy="112149"/>
              </a:xfrm>
              <a:custGeom>
                <a:avLst/>
                <a:gdLst>
                  <a:gd name="connsiteX0" fmla="*/ 0 w 1289050"/>
                  <a:gd name="connsiteY0" fmla="*/ 193677 h 196852"/>
                  <a:gd name="connsiteX1" fmla="*/ 654050 w 1289050"/>
                  <a:gd name="connsiteY1" fmla="*/ 2 h 196852"/>
                  <a:gd name="connsiteX2" fmla="*/ 1289050 w 1289050"/>
                  <a:gd name="connsiteY2" fmla="*/ 196852 h 19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9050" h="196852">
                    <a:moveTo>
                      <a:pt x="0" y="193677"/>
                    </a:moveTo>
                    <a:cubicBezTo>
                      <a:pt x="219604" y="96575"/>
                      <a:pt x="439208" y="-527"/>
                      <a:pt x="654050" y="2"/>
                    </a:cubicBezTo>
                    <a:cubicBezTo>
                      <a:pt x="868892" y="531"/>
                      <a:pt x="1202267" y="149227"/>
                      <a:pt x="1289050" y="196852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手繪多邊形: 圖案 117">
                <a:extLst>
                  <a:ext uri="{FF2B5EF4-FFF2-40B4-BE49-F238E27FC236}">
                    <a16:creationId xmlns:a16="http://schemas.microsoft.com/office/drawing/2014/main" id="{4672D0FB-5BFA-EF9B-8835-91C36257AA92}"/>
                  </a:ext>
                </a:extLst>
              </p:cNvPr>
              <p:cNvSpPr/>
              <p:nvPr/>
            </p:nvSpPr>
            <p:spPr>
              <a:xfrm>
                <a:off x="10067516" y="3721100"/>
                <a:ext cx="54461" cy="196850"/>
              </a:xfrm>
              <a:custGeom>
                <a:avLst/>
                <a:gdLst>
                  <a:gd name="connsiteX0" fmla="*/ 9934 w 54461"/>
                  <a:gd name="connsiteY0" fmla="*/ 0 h 196850"/>
                  <a:gd name="connsiteX1" fmla="*/ 54384 w 54461"/>
                  <a:gd name="connsiteY1" fmla="*/ 92075 h 196850"/>
                  <a:gd name="connsiteX2" fmla="*/ 409 w 54461"/>
                  <a:gd name="connsiteY2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61" h="196850">
                    <a:moveTo>
                      <a:pt x="9934" y="0"/>
                    </a:moveTo>
                    <a:cubicBezTo>
                      <a:pt x="32953" y="29633"/>
                      <a:pt x="55972" y="59267"/>
                      <a:pt x="54384" y="92075"/>
                    </a:cubicBezTo>
                    <a:cubicBezTo>
                      <a:pt x="52797" y="124883"/>
                      <a:pt x="-5412" y="184150"/>
                      <a:pt x="409" y="19685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2341783A-275D-23EF-5FD7-1133FD327414}"/>
                  </a:ext>
                </a:extLst>
              </p:cNvPr>
              <p:cNvSpPr txBox="1"/>
              <p:nvPr/>
            </p:nvSpPr>
            <p:spPr>
              <a:xfrm>
                <a:off x="7358161" y="4970715"/>
                <a:ext cx="435266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rgbClr val="FF0000"/>
                    </a:solidFill>
                  </a:rPr>
                  <a:t>kComputeTileSizeN</a:t>
                </a:r>
                <a:r>
                  <a:rPr lang="en-US" altLang="zh-TW" sz="3600" b="1">
                    <a:solidFill>
                      <a:srgbClr val="FF0000"/>
                    </a:solidFill>
                  </a:rPr>
                  <a:t>=1</a:t>
                </a:r>
                <a:endParaRPr lang="zh-TW" altLang="en-US" sz="3600" b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21" name="接點: 弧形 120">
                <a:extLst>
                  <a:ext uri="{FF2B5EF4-FFF2-40B4-BE49-F238E27FC236}">
                    <a16:creationId xmlns:a16="http://schemas.microsoft.com/office/drawing/2014/main" id="{A054668C-F4E8-26A2-721F-D2D73C5E40A1}"/>
                  </a:ext>
                </a:extLst>
              </p:cNvPr>
              <p:cNvCxnSpPr>
                <a:cxnSpLocks/>
                <a:stCxn id="118" idx="1"/>
                <a:endCxn id="10" idx="2"/>
              </p:cNvCxnSpPr>
              <p:nvPr/>
            </p:nvCxnSpPr>
            <p:spPr>
              <a:xfrm>
                <a:off x="10121900" y="3813175"/>
                <a:ext cx="403225" cy="1133475"/>
              </a:xfrm>
              <a:prstGeom prst="curvedConnector4">
                <a:avLst>
                  <a:gd name="adj1" fmla="val 100000"/>
                  <a:gd name="adj2" fmla="val 62185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7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Internal Buffer Size</a:t>
            </a:r>
            <a:endParaRPr lang="en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128A1E-DA16-888F-931D-C442367B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88" y="0"/>
            <a:ext cx="5420412" cy="2954887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D0A5000F-7FCF-F7D2-1B75-A313CEA6A68B}"/>
              </a:ext>
            </a:extLst>
          </p:cNvPr>
          <p:cNvSpPr txBox="1"/>
          <p:nvPr/>
        </p:nvSpPr>
        <p:spPr>
          <a:xfrm>
            <a:off x="838200" y="1246727"/>
            <a:ext cx="624116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For an outer tile: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A: 512*1024 (n x 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B: 1024*1024 (k x 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C: 512*512 (n x 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Each data has 8 byte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6BC3253E-074D-7FCA-8F01-75D06DDA9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59671"/>
              </p:ext>
            </p:extLst>
          </p:nvPr>
        </p:nvGraphicFramePr>
        <p:xfrm>
          <a:off x="2267670" y="3610726"/>
          <a:ext cx="8128000" cy="25908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715396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673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Matrix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Size (MB)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25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4.194304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47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8.388608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0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2.097152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Total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14.680064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85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67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Elements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167ED3F-B143-25E6-B311-27E796B854B5}"/>
              </a:ext>
            </a:extLst>
          </p:cNvPr>
          <p:cNvGrpSpPr/>
          <p:nvPr/>
        </p:nvGrpSpPr>
        <p:grpSpPr>
          <a:xfrm>
            <a:off x="4203486" y="3506477"/>
            <a:ext cx="7821071" cy="3126281"/>
            <a:chOff x="4203486" y="3506477"/>
            <a:chExt cx="7821071" cy="312628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4147263-482E-119F-89E4-6C6D6E930754}"/>
                </a:ext>
              </a:extLst>
            </p:cNvPr>
            <p:cNvGrpSpPr/>
            <p:nvPr/>
          </p:nvGrpSpPr>
          <p:grpSpPr>
            <a:xfrm>
              <a:off x="5662118" y="3543175"/>
              <a:ext cx="758541" cy="3089583"/>
              <a:chOff x="6405889" y="3492192"/>
              <a:chExt cx="758541" cy="308958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1F7AD2B-0757-53FA-207A-A0B5658477D0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657225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9C79F6-61F2-DF74-E70D-695ACE90897D}"/>
                  </a:ext>
                </a:extLst>
              </p:cNvPr>
              <p:cNvSpPr txBox="1"/>
              <p:nvPr/>
            </p:nvSpPr>
            <p:spPr>
              <a:xfrm>
                <a:off x="6405889" y="4543783"/>
                <a:ext cx="7585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2000" b="1">
                    <a:solidFill>
                      <a:srgbClr val="C00000"/>
                    </a:solidFill>
                  </a:rPr>
                  <a:t>1</a:t>
                </a:r>
                <a:endParaRPr lang="zh-TW" altLang="en-US" sz="3200" b="1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EB9C0FC1-D7A8-241D-AD37-CE1E9DA5A472}"/>
                </a:ext>
              </a:extLst>
            </p:cNvPr>
            <p:cNvGrpSpPr/>
            <p:nvPr/>
          </p:nvGrpSpPr>
          <p:grpSpPr>
            <a:xfrm>
              <a:off x="7795433" y="3543175"/>
              <a:ext cx="758541" cy="3089583"/>
              <a:chOff x="6411282" y="3492192"/>
              <a:chExt cx="758541" cy="3089583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E4A301-3371-EA32-A23A-2B491C37996A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657225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6810246-BBA2-F42B-47CE-2DFBC4FD5AEB}"/>
                  </a:ext>
                </a:extLst>
              </p:cNvPr>
              <p:cNvSpPr txBox="1"/>
              <p:nvPr/>
            </p:nvSpPr>
            <p:spPr>
              <a:xfrm>
                <a:off x="6411282" y="4550935"/>
                <a:ext cx="7585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2000" b="1">
                    <a:solidFill>
                      <a:srgbClr val="C00000"/>
                    </a:solidFill>
                  </a:rPr>
                  <a:t>2</a:t>
                </a:r>
                <a:endParaRPr lang="zh-TW" altLang="en-US" sz="3200" b="1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BF9EB6A-5186-8C37-EA34-F7A6DF99DE80}"/>
                </a:ext>
              </a:extLst>
            </p:cNvPr>
            <p:cNvGrpSpPr/>
            <p:nvPr/>
          </p:nvGrpSpPr>
          <p:grpSpPr>
            <a:xfrm>
              <a:off x="11213116" y="3506477"/>
              <a:ext cx="811441" cy="3089583"/>
              <a:chOff x="6411282" y="3492192"/>
              <a:chExt cx="811441" cy="308958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3CC7A85-7FD2-B05D-4CDA-66B160D9CA59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716569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DFF225D-37AA-F772-BE26-5AE57205370D}"/>
                  </a:ext>
                </a:extLst>
              </p:cNvPr>
              <p:cNvSpPr txBox="1"/>
              <p:nvPr/>
            </p:nvSpPr>
            <p:spPr>
              <a:xfrm>
                <a:off x="6411282" y="4559445"/>
                <a:ext cx="8114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1600" b="1">
                    <a:solidFill>
                      <a:srgbClr val="C00000"/>
                    </a:solidFill>
                  </a:rPr>
                  <a:t>32</a:t>
                </a:r>
                <a:endParaRPr lang="zh-TW" altLang="en-US" sz="3200" b="1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7F6C53C-6525-571F-3D7F-E51349F00E2C}"/>
                </a:ext>
              </a:extLst>
            </p:cNvPr>
            <p:cNvGrpSpPr/>
            <p:nvPr/>
          </p:nvGrpSpPr>
          <p:grpSpPr>
            <a:xfrm>
              <a:off x="4203486" y="3833925"/>
              <a:ext cx="1552563" cy="2357140"/>
              <a:chOff x="5833082" y="3797228"/>
              <a:chExt cx="1552563" cy="2357140"/>
            </a:xfrm>
          </p:grpSpPr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E225DAB-443C-22A8-A68B-8B89AB7C0B82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374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E80F926-6F36-1F63-553A-EFD90E91EBBB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386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FB494EDD-E21B-23B0-EF24-E45B16DEC0F0}"/>
                  </a:ext>
                </a:extLst>
              </p:cNvPr>
              <p:cNvCxnSpPr/>
              <p:nvPr/>
            </p:nvCxnSpPr>
            <p:spPr>
              <a:xfrm>
                <a:off x="5938521" y="4258893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72114C44-2E96-1FF4-306E-4571E405B371}"/>
                  </a:ext>
                </a:extLst>
              </p:cNvPr>
              <p:cNvCxnSpPr/>
              <p:nvPr/>
            </p:nvCxnSpPr>
            <p:spPr>
              <a:xfrm>
                <a:off x="5949950" y="4716093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0B1D7E6D-C8CE-AC12-4EE7-12F2A0358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520" y="6154368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55F0310-3078-C738-2D17-1819F1CB3AB4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FE37491-8475-3DC0-E7FC-DBCEA08506C5}"/>
                </a:ext>
              </a:extLst>
            </p:cNvPr>
            <p:cNvGrpSpPr/>
            <p:nvPr/>
          </p:nvGrpSpPr>
          <p:grpSpPr>
            <a:xfrm>
              <a:off x="6350538" y="3833925"/>
              <a:ext cx="1552563" cy="2357140"/>
              <a:chOff x="5833082" y="3797228"/>
              <a:chExt cx="1552563" cy="2357140"/>
            </a:xfrm>
          </p:grpSpPr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7F15BCF-148A-3DD2-DFF8-5061B2E8FA6E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374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1396DF72-0E84-C2AC-F9BF-5FA646F9F889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386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71FDCC17-36D8-ED29-5662-86F611570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258893"/>
                <a:ext cx="148982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3E67A4F0-1827-AC0C-6BE7-DCA7D6DAC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716093"/>
                <a:ext cx="150125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42D810C7-C256-8C85-B3D4-ADEC58E65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4389" y="6154368"/>
                <a:ext cx="1489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4223C19A-2DFD-48F2-9870-0A6FC03836EA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E5545C35-B5C3-C633-1129-F1AA0C5738BA}"/>
                </a:ext>
              </a:extLst>
            </p:cNvPr>
            <p:cNvGrpSpPr/>
            <p:nvPr/>
          </p:nvGrpSpPr>
          <p:grpSpPr>
            <a:xfrm>
              <a:off x="9742744" y="3824215"/>
              <a:ext cx="1552563" cy="2357140"/>
              <a:chOff x="5833082" y="3797228"/>
              <a:chExt cx="1552563" cy="2357140"/>
            </a:xfrm>
          </p:grpSpPr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2C3BEF7A-81E9-27EF-B9A6-67B1C434CDB8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529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DF10393-FB3E-FC59-C785-2D41E361D637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5424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7A730013-E485-F9BF-8064-685B03F8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258893"/>
                <a:ext cx="148982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8D6ED429-5B7C-371F-E57F-D27D5637AE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716093"/>
                <a:ext cx="150125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E1FC88DC-2CCB-47FB-7C0D-A19ADDFCE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4389" y="6154368"/>
                <a:ext cx="1489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3AAA6ED5-B7BC-2BD5-758F-B16E18B6AC5B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505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C50F3B6-DADC-EBB7-22C3-12200028F7AB}"/>
                </a:ext>
              </a:extLst>
            </p:cNvPr>
            <p:cNvCxnSpPr/>
            <p:nvPr/>
          </p:nvCxnSpPr>
          <p:spPr>
            <a:xfrm flipH="1">
              <a:off x="8529767" y="4281415"/>
              <a:ext cx="4332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B7C111B4-4FFC-C09C-3B3B-0B8099361CB2}"/>
                </a:ext>
              </a:extLst>
            </p:cNvPr>
            <p:cNvCxnSpPr/>
            <p:nvPr/>
          </p:nvCxnSpPr>
          <p:spPr>
            <a:xfrm flipH="1">
              <a:off x="8553974" y="4752790"/>
              <a:ext cx="4332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A6E67F8-B315-F618-EB34-CF2E36AAD024}"/>
                </a:ext>
              </a:extLst>
            </p:cNvPr>
            <p:cNvCxnSpPr/>
            <p:nvPr/>
          </p:nvCxnSpPr>
          <p:spPr>
            <a:xfrm flipH="1">
              <a:off x="8551263" y="6176705"/>
              <a:ext cx="433258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032B5C7-E87C-BC9E-BF8B-8F1F201735AB}"/>
                </a:ext>
              </a:extLst>
            </p:cNvPr>
            <p:cNvCxnSpPr>
              <a:cxnSpLocks/>
            </p:cNvCxnSpPr>
            <p:nvPr/>
          </p:nvCxnSpPr>
          <p:spPr>
            <a:xfrm>
              <a:off x="9099996" y="4281415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CFADDD77-8124-43D4-237F-836A22B7B2AD}"/>
                </a:ext>
              </a:extLst>
            </p:cNvPr>
            <p:cNvCxnSpPr>
              <a:cxnSpLocks/>
            </p:cNvCxnSpPr>
            <p:nvPr/>
          </p:nvCxnSpPr>
          <p:spPr>
            <a:xfrm>
              <a:off x="9099996" y="4752790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6DF826F5-DD3B-FA82-0AE8-690E870B998B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27" y="6176705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F7B30A-4B94-A5DA-9333-C3FCFEF9608E}"/>
              </a:ext>
            </a:extLst>
          </p:cNvPr>
          <p:cNvGrpSpPr/>
          <p:nvPr/>
        </p:nvGrpSpPr>
        <p:grpSpPr>
          <a:xfrm>
            <a:off x="65027" y="3619003"/>
            <a:ext cx="4125635" cy="2770944"/>
            <a:chOff x="65027" y="3619003"/>
            <a:chExt cx="4125635" cy="2770944"/>
          </a:xfrm>
        </p:grpSpPr>
        <p:pic>
          <p:nvPicPr>
            <p:cNvPr id="49" name="圖片 9">
              <a:extLst>
                <a:ext uri="{FF2B5EF4-FFF2-40B4-BE49-F238E27FC236}">
                  <a16:creationId xmlns:a16="http://schemas.microsoft.com/office/drawing/2014/main" id="{9E49B3EA-2CA7-3176-ABE6-4DC804236A4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027" y="3619003"/>
              <a:ext cx="4125635" cy="2770944"/>
            </a:xfrm>
            <a:prstGeom prst="rect">
              <a:avLst/>
            </a:prstGeom>
          </p:spPr>
        </p:pic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5D0A598-63F6-C8A8-5FC9-414CF12E0DA1}"/>
                </a:ext>
              </a:extLst>
            </p:cNvPr>
            <p:cNvSpPr/>
            <p:nvPr/>
          </p:nvSpPr>
          <p:spPr>
            <a:xfrm>
              <a:off x="1872729" y="3619003"/>
              <a:ext cx="2272780" cy="2770944"/>
            </a:xfrm>
            <a:custGeom>
              <a:avLst/>
              <a:gdLst>
                <a:gd name="connsiteX0" fmla="*/ 0 w 2184400"/>
                <a:gd name="connsiteY0" fmla="*/ 1737360 h 2387600"/>
                <a:gd name="connsiteX1" fmla="*/ 0 w 2184400"/>
                <a:gd name="connsiteY1" fmla="*/ 2387600 h 2387600"/>
                <a:gd name="connsiteX2" fmla="*/ 2184400 w 2184400"/>
                <a:gd name="connsiteY2" fmla="*/ 2387600 h 2387600"/>
                <a:gd name="connsiteX3" fmla="*/ 2184400 w 2184400"/>
                <a:gd name="connsiteY3" fmla="*/ 0 h 2387600"/>
                <a:gd name="connsiteX4" fmla="*/ 1209040 w 2184400"/>
                <a:gd name="connsiteY4" fmla="*/ 0 h 2387600"/>
                <a:gd name="connsiteX5" fmla="*/ 1209040 w 2184400"/>
                <a:gd name="connsiteY5" fmla="*/ 1727200 h 2387600"/>
                <a:gd name="connsiteX6" fmla="*/ 0 w 2184400"/>
                <a:gd name="connsiteY6" fmla="*/ 173736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4400" h="2387600">
                  <a:moveTo>
                    <a:pt x="0" y="1737360"/>
                  </a:moveTo>
                  <a:lnTo>
                    <a:pt x="0" y="2387600"/>
                  </a:lnTo>
                  <a:lnTo>
                    <a:pt x="2184400" y="2387600"/>
                  </a:lnTo>
                  <a:lnTo>
                    <a:pt x="2184400" y="0"/>
                  </a:lnTo>
                  <a:lnTo>
                    <a:pt x="1209040" y="0"/>
                  </a:lnTo>
                  <a:lnTo>
                    <a:pt x="1209040" y="1727200"/>
                  </a:lnTo>
                  <a:lnTo>
                    <a:pt x="0" y="173736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326BEC0-E222-FDE8-D362-7F220F96D798}"/>
              </a:ext>
            </a:extLst>
          </p:cNvPr>
          <p:cNvGrpSpPr/>
          <p:nvPr/>
        </p:nvGrpSpPr>
        <p:grpSpPr>
          <a:xfrm>
            <a:off x="970539" y="1019467"/>
            <a:ext cx="4457813" cy="2574230"/>
            <a:chOff x="970539" y="1019467"/>
            <a:chExt cx="4457813" cy="2574230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88A6BD7-6D7F-94FE-4266-959102D0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539" y="1019467"/>
              <a:ext cx="4457813" cy="257423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5FD6007-DD8F-A0FB-3422-9F785FB3E476}"/>
                </a:ext>
              </a:extLst>
            </p:cNvPr>
            <p:cNvSpPr/>
            <p:nvPr/>
          </p:nvSpPr>
          <p:spPr>
            <a:xfrm>
              <a:off x="1127760" y="1298123"/>
              <a:ext cx="1783080" cy="256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2" name="圖片 91">
            <a:extLst>
              <a:ext uri="{FF2B5EF4-FFF2-40B4-BE49-F238E27FC236}">
                <a16:creationId xmlns:a16="http://schemas.microsoft.com/office/drawing/2014/main" id="{36DEDCB5-C538-9480-6056-B07EEA7B0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2" y="105823"/>
            <a:ext cx="6095998" cy="33231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953955-8698-131F-B201-FA3C994539B4}"/>
              </a:ext>
            </a:extLst>
          </p:cNvPr>
          <p:cNvSpPr/>
          <p:nvPr/>
        </p:nvSpPr>
        <p:spPr>
          <a:xfrm>
            <a:off x="9341963" y="1158240"/>
            <a:ext cx="876693" cy="12420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42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7C0BD-8EC8-810C-C3BA-B7DAFC72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FDE4BA-3593-A533-3636-38E21FBD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Overall Procedure</a:t>
            </a:r>
            <a:endParaRPr lang="zh-TW" altLang="en-US">
              <a:cs typeface="Calibri" panose="020F0502020204030204"/>
            </a:endParaRPr>
          </a:p>
          <a:p>
            <a:r>
              <a:rPr lang="zh-TW">
                <a:ea typeface="+mn-lt"/>
                <a:cs typeface="+mn-lt"/>
              </a:rPr>
              <a:t>HLS Code Analysis</a:t>
            </a:r>
            <a:endParaRPr lang="zh-TW"/>
          </a:p>
          <a:p>
            <a:pPr lvl="1"/>
            <a:r>
              <a:rPr lang="zh-TW">
                <a:ea typeface="+mn-lt"/>
                <a:cs typeface="+mn-lt"/>
              </a:rPr>
              <a:t>Memory-related</a:t>
            </a:r>
            <a:endParaRPr lang="zh-TW">
              <a:ea typeface="新細明體"/>
              <a:cs typeface="Calibri"/>
            </a:endParaRPr>
          </a:p>
          <a:p>
            <a:pPr lvl="1"/>
            <a:r>
              <a:rPr lang="zh-TW">
                <a:ea typeface="+mn-lt"/>
                <a:cs typeface="+mn-lt"/>
              </a:rPr>
              <a:t>Compute-related</a:t>
            </a:r>
            <a:endParaRPr lang="zh-TW">
              <a:ea typeface="新細明體"/>
              <a:cs typeface="Calibri"/>
            </a:endParaRPr>
          </a:p>
          <a:p>
            <a:r>
              <a:rPr lang="zh-TW">
                <a:ea typeface="+mn-lt"/>
                <a:cs typeface="+mn-lt"/>
              </a:rPr>
              <a:t>Empirical Results</a:t>
            </a:r>
            <a:endParaRPr lang="zh-TW"/>
          </a:p>
          <a:p>
            <a:r>
              <a:rPr lang="zh-TW">
                <a:ea typeface="+mn-lt"/>
                <a:cs typeface="+mn-lt"/>
              </a:rPr>
              <a:t>Conclusions</a:t>
            </a:r>
            <a:endParaRPr lang="zh-TW"/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416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18"/>
            <a:ext cx="10515600" cy="793115"/>
          </a:xfrm>
        </p:spPr>
        <p:txBody>
          <a:bodyPr/>
          <a:lstStyle/>
          <a:p>
            <a:r>
              <a:rPr lang="en-TW"/>
              <a:t>Processing Elements</a:t>
            </a:r>
          </a:p>
        </p:txBody>
      </p:sp>
      <p:pic>
        <p:nvPicPr>
          <p:cNvPr id="236" name="圖片 235">
            <a:extLst>
              <a:ext uri="{FF2B5EF4-FFF2-40B4-BE49-F238E27FC236}">
                <a16:creationId xmlns:a16="http://schemas.microsoft.com/office/drawing/2014/main" id="{DE459DAA-89CB-3525-3876-BA93F68F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58" y="105823"/>
            <a:ext cx="5512542" cy="3005110"/>
          </a:xfrm>
          <a:prstGeom prst="rect">
            <a:avLst/>
          </a:prstGeom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A641DFE6-46C4-FDEB-02F6-4781CD3C6E3F}"/>
              </a:ext>
            </a:extLst>
          </p:cNvPr>
          <p:cNvGrpSpPr/>
          <p:nvPr/>
        </p:nvGrpSpPr>
        <p:grpSpPr>
          <a:xfrm>
            <a:off x="-114602" y="642484"/>
            <a:ext cx="4470058" cy="3582497"/>
            <a:chOff x="-122699" y="907301"/>
            <a:chExt cx="4470058" cy="358249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34B30A6-68B2-62F5-778A-A22AEE896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37" y="1140617"/>
              <a:ext cx="3794622" cy="3349181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D8E431E-C80F-5AA4-0CD5-B41071BE2560}"/>
                </a:ext>
              </a:extLst>
            </p:cNvPr>
            <p:cNvSpPr txBox="1"/>
            <p:nvPr/>
          </p:nvSpPr>
          <p:spPr>
            <a:xfrm>
              <a:off x="1445768" y="907301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/>
                <a:t>m=1024</a:t>
              </a:r>
              <a:endParaRPr lang="zh-TW" altLang="en-US" sz="2800" b="1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C5AD410-8F74-2EC3-073F-97E3E887764A}"/>
                </a:ext>
              </a:extLst>
            </p:cNvPr>
            <p:cNvSpPr txBox="1"/>
            <p:nvPr/>
          </p:nvSpPr>
          <p:spPr>
            <a:xfrm>
              <a:off x="-122699" y="1819941"/>
              <a:ext cx="677108" cy="15489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TW" sz="3200" b="1"/>
                <a:t>n</a:t>
              </a:r>
              <a:r>
                <a:rPr lang="en-US" altLang="zh-TW" sz="2800" b="1"/>
                <a:t>=1024</a:t>
              </a:r>
              <a:endParaRPr lang="zh-TW" altLang="en-US" sz="2800" b="1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D4333FB7-0F3C-252F-0BA7-D31D475DE49C}"/>
                </a:ext>
              </a:extLst>
            </p:cNvPr>
            <p:cNvSpPr txBox="1"/>
            <p:nvPr/>
          </p:nvSpPr>
          <p:spPr>
            <a:xfrm rot="2560731">
              <a:off x="40317" y="3812112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/>
                <a:t>k=1024</a:t>
              </a:r>
              <a:endParaRPr lang="zh-TW" altLang="en-US" sz="2800" b="1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FD768C6-1A6A-B5DA-E449-58465B41F189}"/>
                </a:ext>
              </a:extLst>
            </p:cNvPr>
            <p:cNvSpPr txBox="1"/>
            <p:nvPr/>
          </p:nvSpPr>
          <p:spPr>
            <a:xfrm rot="1837714">
              <a:off x="889191" y="191214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A0</a:t>
              </a:r>
              <a:endParaRPr lang="zh-TW" altLang="en-US" b="1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59339314-D5C2-8E79-EDE7-B64189280BBF}"/>
                </a:ext>
              </a:extLst>
            </p:cNvPr>
            <p:cNvSpPr txBox="1"/>
            <p:nvPr/>
          </p:nvSpPr>
          <p:spPr>
            <a:xfrm rot="1837714">
              <a:off x="900638" y="229766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</a:t>
              </a:r>
              <a:endParaRPr lang="zh-TW" altLang="en-US" b="1"/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88AF1528-4202-196F-D7B2-F00B8653CDDD}"/>
                </a:ext>
              </a:extLst>
            </p:cNvPr>
            <p:cNvSpPr txBox="1"/>
            <p:nvPr/>
          </p:nvSpPr>
          <p:spPr>
            <a:xfrm rot="1837714">
              <a:off x="900638" y="26512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A2</a:t>
              </a:r>
              <a:endParaRPr lang="zh-TW" altLang="en-US" b="1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FCEC3489-B8C3-0C7A-2530-34CF5661EABD}"/>
                </a:ext>
              </a:extLst>
            </p:cNvPr>
            <p:cNvSpPr txBox="1"/>
            <p:nvPr/>
          </p:nvSpPr>
          <p:spPr>
            <a:xfrm rot="20549325">
              <a:off x="1324223" y="168711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B0</a:t>
              </a:r>
              <a:endParaRPr lang="zh-TW" altLang="en-US" b="1"/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26EF6259-9A32-CDF1-650E-57C521031ACC}"/>
                </a:ext>
              </a:extLst>
            </p:cNvPr>
            <p:cNvSpPr txBox="1"/>
            <p:nvPr/>
          </p:nvSpPr>
          <p:spPr>
            <a:xfrm rot="20549325">
              <a:off x="1776323" y="169352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B1</a:t>
              </a:r>
              <a:endParaRPr lang="zh-TW" altLang="en-US" b="1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5A34A92F-B1A4-C693-B98F-315FCF261B05}"/>
                </a:ext>
              </a:extLst>
            </p:cNvPr>
            <p:cNvSpPr txBox="1"/>
            <p:nvPr/>
          </p:nvSpPr>
          <p:spPr>
            <a:xfrm rot="20549325">
              <a:off x="2238895" y="168789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B2</a:t>
              </a:r>
              <a:endParaRPr lang="zh-TW" altLang="en-US" b="1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8A06A6-244C-C432-ED6A-AA8A816050E1}"/>
                </a:ext>
              </a:extLst>
            </p:cNvPr>
            <p:cNvGrpSpPr/>
            <p:nvPr/>
          </p:nvGrpSpPr>
          <p:grpSpPr>
            <a:xfrm>
              <a:off x="1341337" y="2080216"/>
              <a:ext cx="1543360" cy="955548"/>
              <a:chOff x="5570567" y="2952405"/>
              <a:chExt cx="1543360" cy="955548"/>
            </a:xfrm>
          </p:grpSpPr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0EF5C581-3A64-C1BD-5250-592F6E0DC5D3}"/>
                  </a:ext>
                </a:extLst>
              </p:cNvPr>
              <p:cNvSpPr txBox="1"/>
              <p:nvPr/>
            </p:nvSpPr>
            <p:spPr>
              <a:xfrm>
                <a:off x="5580492" y="2952405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A0B0</a:t>
                </a:r>
                <a:endParaRPr lang="zh-TW" altLang="en-US" sz="1400" b="1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41ECA41F-B2D3-BD24-FA7A-2468090A58E3}"/>
                  </a:ext>
                </a:extLst>
              </p:cNvPr>
              <p:cNvSpPr txBox="1"/>
              <p:nvPr/>
            </p:nvSpPr>
            <p:spPr>
              <a:xfrm>
                <a:off x="5570567" y="326188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A1B0</a:t>
                </a:r>
                <a:endParaRPr lang="zh-TW" altLang="en-US" sz="1400" b="1"/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BC5DD0-33EC-6632-A8DD-FC93D1DD2F22}"/>
                  </a:ext>
                </a:extLst>
              </p:cNvPr>
              <p:cNvSpPr txBox="1"/>
              <p:nvPr/>
            </p:nvSpPr>
            <p:spPr>
              <a:xfrm>
                <a:off x="5570567" y="3600142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A2B0</a:t>
                </a:r>
                <a:endParaRPr lang="zh-TW" altLang="en-US" sz="1400" b="1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FEB35B42-6AA5-3BDD-5376-BD4609447ED4}"/>
                  </a:ext>
                </a:extLst>
              </p:cNvPr>
              <p:cNvSpPr txBox="1"/>
              <p:nvPr/>
            </p:nvSpPr>
            <p:spPr>
              <a:xfrm>
                <a:off x="6040408" y="2963102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A0B1</a:t>
                </a:r>
                <a:endParaRPr lang="zh-TW" altLang="en-US" sz="1400" b="1"/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16F074C0-D227-7CF5-722E-EA9B032B7E17}"/>
                  </a:ext>
                </a:extLst>
              </p:cNvPr>
              <p:cNvSpPr txBox="1"/>
              <p:nvPr/>
            </p:nvSpPr>
            <p:spPr>
              <a:xfrm>
                <a:off x="6040408" y="3279925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A1B1</a:t>
                </a:r>
                <a:endParaRPr lang="zh-TW" altLang="en-US" sz="1400" b="1"/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CC4EB84D-FB8C-12DF-7A54-F44A06DF9470}"/>
                  </a:ext>
                </a:extLst>
              </p:cNvPr>
              <p:cNvSpPr txBox="1"/>
              <p:nvPr/>
            </p:nvSpPr>
            <p:spPr>
              <a:xfrm>
                <a:off x="6040408" y="358053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A2B1</a:t>
                </a:r>
                <a:endParaRPr lang="zh-TW" altLang="en-US" sz="1400" b="1"/>
              </a:p>
            </p:txBody>
          </p:sp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9BCF3CC6-9C3C-C327-62F4-C61E2539F025}"/>
                  </a:ext>
                </a:extLst>
              </p:cNvPr>
              <p:cNvSpPr txBox="1"/>
              <p:nvPr/>
            </p:nvSpPr>
            <p:spPr>
              <a:xfrm>
                <a:off x="6523694" y="2970469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A0B2</a:t>
                </a:r>
                <a:endParaRPr lang="zh-TW" altLang="en-US" sz="1400" b="1"/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219B916D-D0CE-611D-0707-EB4EB027EF17}"/>
                  </a:ext>
                </a:extLst>
              </p:cNvPr>
              <p:cNvSpPr txBox="1"/>
              <p:nvPr/>
            </p:nvSpPr>
            <p:spPr>
              <a:xfrm>
                <a:off x="6536525" y="3285613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A1B2</a:t>
                </a:r>
                <a:endParaRPr lang="zh-TW" altLang="en-US" sz="1400" b="1"/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552CFF5-7242-A060-3E12-6016ECDC8A5F}"/>
                  </a:ext>
                </a:extLst>
              </p:cNvPr>
              <p:cNvSpPr txBox="1"/>
              <p:nvPr/>
            </p:nvSpPr>
            <p:spPr>
              <a:xfrm>
                <a:off x="6534720" y="3600176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A2B2</a:t>
                </a:r>
                <a:endParaRPr lang="zh-TW" altLang="en-US" sz="1400" b="1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E6478E3-2022-370B-2AB2-047200A73C2C}"/>
                </a:ext>
              </a:extLst>
            </p:cNvPr>
            <p:cNvCxnSpPr>
              <a:cxnSpLocks/>
            </p:cNvCxnSpPr>
            <p:nvPr/>
          </p:nvCxnSpPr>
          <p:spPr>
            <a:xfrm>
              <a:off x="1869128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5689EC14-A661-47DC-CB1D-E0127530A80E}"/>
                </a:ext>
              </a:extLst>
            </p:cNvPr>
            <p:cNvCxnSpPr>
              <a:cxnSpLocks/>
            </p:cNvCxnSpPr>
            <p:nvPr/>
          </p:nvCxnSpPr>
          <p:spPr>
            <a:xfrm>
              <a:off x="2307295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DA48B970-67D5-126C-7643-4EBCE6553A48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59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C99A0C2A-1CD8-2AF8-496F-BFF5C3122479}"/>
                </a:ext>
              </a:extLst>
            </p:cNvPr>
            <p:cNvCxnSpPr>
              <a:cxnSpLocks/>
            </p:cNvCxnSpPr>
            <p:nvPr/>
          </p:nvCxnSpPr>
          <p:spPr>
            <a:xfrm>
              <a:off x="3742395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B45DF11E-8055-12B2-13BE-0F8BFC92D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100" y="2413424"/>
              <a:ext cx="2778502" cy="12238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8678FC78-BA75-3B7B-FF1A-A3A783E6BB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7100" y="2708349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4F374D1B-90BF-5419-F6D1-B20088A633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1859" y="3050410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71398DAD-C06B-AF85-D00D-FE7691E7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3173" y="3971532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AF3F3E92-A979-21FA-A0A1-3B5D2B18D0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140" y="1876453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2A66744D-36DB-0127-15A6-A520236385DD}"/>
                </a:ext>
              </a:extLst>
            </p:cNvPr>
            <p:cNvCxnSpPr>
              <a:cxnSpLocks/>
            </p:cNvCxnSpPr>
            <p:nvPr/>
          </p:nvCxnSpPr>
          <p:spPr>
            <a:xfrm>
              <a:off x="625454" y="2219829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93B037A0-FF5A-85C0-2762-68EA61617A6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53" y="2525255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FCD9C1B4-645C-7E2B-25C8-FE930894D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2415" y="3401355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47675D3D-6650-641C-789A-AAB504C09067}"/>
                </a:ext>
              </a:extLst>
            </p:cNvPr>
            <p:cNvCxnSpPr>
              <a:cxnSpLocks/>
            </p:cNvCxnSpPr>
            <p:nvPr/>
          </p:nvCxnSpPr>
          <p:spPr>
            <a:xfrm>
              <a:off x="1257512" y="1367531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F1034D02-69F3-B878-0D15-AD2973BB047C}"/>
                </a:ext>
              </a:extLst>
            </p:cNvPr>
            <p:cNvCxnSpPr>
              <a:cxnSpLocks/>
            </p:cNvCxnSpPr>
            <p:nvPr/>
          </p:nvCxnSpPr>
          <p:spPr>
            <a:xfrm>
              <a:off x="1717849" y="1381406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6BB64C6C-949D-C890-91EE-3F4FEC6CF5C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819" y="1359297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E7C1F534-3BE3-D237-CCB2-5453FD80486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45" y="1382065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2C914C00-451E-CC0F-CB0A-E78B11E1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69594" y="1801452"/>
              <a:ext cx="0" cy="217724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863C798E-DE7C-23B3-3213-EA2A099C8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3914" y="1772219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34EA3B24-FD61-D311-843A-61F3C4DE0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029" y="1657505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585F1385-89E3-A00C-B75F-53DD481FA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23" y="1469670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3FB48F-647D-15B2-9C0F-49A8F3412473}"/>
                </a:ext>
              </a:extLst>
            </p:cNvPr>
            <p:cNvSpPr/>
            <p:nvPr/>
          </p:nvSpPr>
          <p:spPr>
            <a:xfrm>
              <a:off x="1341337" y="2080216"/>
              <a:ext cx="1910908" cy="127428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74FA5A47-B27D-122A-EFE4-E9F21CB4C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44" y="1769205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163973A0-866C-91AB-170E-EA08DB7A0DDE}"/>
                </a:ext>
              </a:extLst>
            </p:cNvPr>
            <p:cNvCxnSpPr/>
            <p:nvPr/>
          </p:nvCxnSpPr>
          <p:spPr>
            <a:xfrm>
              <a:off x="715846" y="2141344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8CDD57D6-6077-41BD-ECE6-6383F597C031}"/>
                </a:ext>
              </a:extLst>
            </p:cNvPr>
            <p:cNvCxnSpPr/>
            <p:nvPr/>
          </p:nvCxnSpPr>
          <p:spPr>
            <a:xfrm>
              <a:off x="711583" y="2481783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>
              <a:extLst>
                <a:ext uri="{FF2B5EF4-FFF2-40B4-BE49-F238E27FC236}">
                  <a16:creationId xmlns:a16="http://schemas.microsoft.com/office/drawing/2014/main" id="{2B782F77-910C-E436-B784-5DAAE69C90F0}"/>
                </a:ext>
              </a:extLst>
            </p:cNvPr>
            <p:cNvCxnSpPr/>
            <p:nvPr/>
          </p:nvCxnSpPr>
          <p:spPr>
            <a:xfrm>
              <a:off x="700454" y="3037003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6C9ADF63-4F37-BD64-E401-3B7FF94107B7}"/>
                </a:ext>
              </a:extLst>
            </p:cNvPr>
            <p:cNvCxnSpPr/>
            <p:nvPr/>
          </p:nvCxnSpPr>
          <p:spPr>
            <a:xfrm>
              <a:off x="699856" y="3629459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636A35A4-B4AE-29F3-D29F-939EE82E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777" y="3129471"/>
              <a:ext cx="10144" cy="49669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2C23184B-4468-9FB0-D84E-E5DFEE2C0799}"/>
              </a:ext>
            </a:extLst>
          </p:cNvPr>
          <p:cNvSpPr/>
          <p:nvPr/>
        </p:nvSpPr>
        <p:spPr>
          <a:xfrm>
            <a:off x="1607354" y="2544112"/>
            <a:ext cx="3231918" cy="1783922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C8570C24-C4D8-4E4C-A5DF-1EB2CE97CA9B}"/>
              </a:ext>
            </a:extLst>
          </p:cNvPr>
          <p:cNvSpPr/>
          <p:nvPr/>
        </p:nvSpPr>
        <p:spPr>
          <a:xfrm>
            <a:off x="1738087" y="2739071"/>
            <a:ext cx="3624927" cy="2084122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36C2ADBD-0A4E-A9B1-D8B9-5FE0CD35E47B}"/>
              </a:ext>
            </a:extLst>
          </p:cNvPr>
          <p:cNvSpPr/>
          <p:nvPr/>
        </p:nvSpPr>
        <p:spPr>
          <a:xfrm>
            <a:off x="1951784" y="2950778"/>
            <a:ext cx="3874713" cy="2709717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B54C648-D356-2258-C9B9-13E752046C06}"/>
              </a:ext>
            </a:extLst>
          </p:cNvPr>
          <p:cNvCxnSpPr>
            <a:cxnSpLocks/>
          </p:cNvCxnSpPr>
          <p:nvPr/>
        </p:nvCxnSpPr>
        <p:spPr>
          <a:xfrm>
            <a:off x="1349434" y="3089682"/>
            <a:ext cx="807794" cy="34031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93908518-743D-D2B3-5115-68FD88146CA7}"/>
              </a:ext>
            </a:extLst>
          </p:cNvPr>
          <p:cNvCxnSpPr>
            <a:cxnSpLocks/>
          </p:cNvCxnSpPr>
          <p:nvPr/>
        </p:nvCxnSpPr>
        <p:spPr>
          <a:xfrm>
            <a:off x="3245732" y="1804526"/>
            <a:ext cx="2951673" cy="13417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9B412D2F-1ECB-8ADA-3F7C-FA74FDBED057}"/>
              </a:ext>
            </a:extLst>
          </p:cNvPr>
          <p:cNvSpPr/>
          <p:nvPr/>
        </p:nvSpPr>
        <p:spPr>
          <a:xfrm>
            <a:off x="2142687" y="3164624"/>
            <a:ext cx="4060823" cy="33282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43F23310-54F3-56BE-E217-953B4BD86D90}"/>
              </a:ext>
            </a:extLst>
          </p:cNvPr>
          <p:cNvSpPr/>
          <p:nvPr/>
        </p:nvSpPr>
        <p:spPr>
          <a:xfrm>
            <a:off x="2170498" y="4048690"/>
            <a:ext cx="215764" cy="198537"/>
          </a:xfrm>
          <a:prstGeom prst="ellipse">
            <a:avLst/>
          </a:prstGeom>
          <a:solidFill>
            <a:srgbClr val="E8B9B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2706DB6A-450A-CE33-70B1-1AC6D52E2361}"/>
              </a:ext>
            </a:extLst>
          </p:cNvPr>
          <p:cNvSpPr/>
          <p:nvPr/>
        </p:nvSpPr>
        <p:spPr>
          <a:xfrm>
            <a:off x="2151600" y="4059250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034D992-5693-DCFC-9ED7-A81B83E32C71}"/>
              </a:ext>
            </a:extLst>
          </p:cNvPr>
          <p:cNvSpPr/>
          <p:nvPr/>
        </p:nvSpPr>
        <p:spPr>
          <a:xfrm>
            <a:off x="2147144" y="5693611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C8AE357-3A95-0C17-D014-2A46958CF375}"/>
              </a:ext>
            </a:extLst>
          </p:cNvPr>
          <p:cNvSpPr/>
          <p:nvPr/>
        </p:nvSpPr>
        <p:spPr>
          <a:xfrm>
            <a:off x="2148456" y="4311617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AAB97C9-1200-10C4-454B-412F174B8136}"/>
              </a:ext>
            </a:extLst>
          </p:cNvPr>
          <p:cNvSpPr/>
          <p:nvPr/>
        </p:nvSpPr>
        <p:spPr>
          <a:xfrm>
            <a:off x="2139513" y="5945781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0AB4EA66-8A1E-F965-4C2C-F3A91AF73D44}"/>
              </a:ext>
            </a:extLst>
          </p:cNvPr>
          <p:cNvCxnSpPr>
            <a:cxnSpLocks/>
          </p:cNvCxnSpPr>
          <p:nvPr/>
        </p:nvCxnSpPr>
        <p:spPr>
          <a:xfrm>
            <a:off x="3134618" y="3164623"/>
            <a:ext cx="0" cy="33282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F1E22640-6D12-2BA5-1448-96242BBB3256}"/>
              </a:ext>
            </a:extLst>
          </p:cNvPr>
          <p:cNvCxnSpPr>
            <a:cxnSpLocks/>
          </p:cNvCxnSpPr>
          <p:nvPr/>
        </p:nvCxnSpPr>
        <p:spPr>
          <a:xfrm>
            <a:off x="2122049" y="4036347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A9426AAC-0EF8-E067-CBF9-A208590B52F1}"/>
              </a:ext>
            </a:extLst>
          </p:cNvPr>
          <p:cNvCxnSpPr>
            <a:cxnSpLocks/>
          </p:cNvCxnSpPr>
          <p:nvPr/>
        </p:nvCxnSpPr>
        <p:spPr>
          <a:xfrm>
            <a:off x="2139513" y="4884072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2DAD11E0-B4CB-1507-CA1C-0747A9BBF7B7}"/>
              </a:ext>
            </a:extLst>
          </p:cNvPr>
          <p:cNvSpPr/>
          <p:nvPr/>
        </p:nvSpPr>
        <p:spPr>
          <a:xfrm>
            <a:off x="2120744" y="3160199"/>
            <a:ext cx="1009598" cy="8607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8FE3D7C-B1B9-D9FE-AC01-E696719D3837}"/>
              </a:ext>
            </a:extLst>
          </p:cNvPr>
          <p:cNvSpPr/>
          <p:nvPr/>
        </p:nvSpPr>
        <p:spPr>
          <a:xfrm>
            <a:off x="2139513" y="3411481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C3CACADF-7BCA-3856-8582-A1DC046DF6D0}"/>
              </a:ext>
            </a:extLst>
          </p:cNvPr>
          <p:cNvCxnSpPr>
            <a:cxnSpLocks/>
          </p:cNvCxnSpPr>
          <p:nvPr/>
        </p:nvCxnSpPr>
        <p:spPr>
          <a:xfrm>
            <a:off x="2139513" y="5681984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259CBBDA-1E42-2454-FC13-AD952335E079}"/>
              </a:ext>
            </a:extLst>
          </p:cNvPr>
          <p:cNvSpPr/>
          <p:nvPr/>
        </p:nvSpPr>
        <p:spPr>
          <a:xfrm>
            <a:off x="2139513" y="3164623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F4E1B019-383E-4CEA-89AE-D6714542B5D2}"/>
              </a:ext>
            </a:extLst>
          </p:cNvPr>
          <p:cNvCxnSpPr>
            <a:cxnSpLocks/>
          </p:cNvCxnSpPr>
          <p:nvPr/>
        </p:nvCxnSpPr>
        <p:spPr>
          <a:xfrm>
            <a:off x="5176434" y="3164623"/>
            <a:ext cx="0" cy="33282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C632E6A7-6F0E-DE1E-FCD2-B96F011B8051}"/>
              </a:ext>
            </a:extLst>
          </p:cNvPr>
          <p:cNvCxnSpPr>
            <a:cxnSpLocks/>
            <a:stCxn id="121" idx="0"/>
            <a:endCxn id="121" idx="2"/>
          </p:cNvCxnSpPr>
          <p:nvPr/>
        </p:nvCxnSpPr>
        <p:spPr>
          <a:xfrm>
            <a:off x="4173099" y="3164624"/>
            <a:ext cx="0" cy="33282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030A14D6-8EF2-EDE3-7D76-002B6C85EF91}"/>
              </a:ext>
            </a:extLst>
          </p:cNvPr>
          <p:cNvSpPr/>
          <p:nvPr/>
        </p:nvSpPr>
        <p:spPr>
          <a:xfrm>
            <a:off x="2136582" y="3164624"/>
            <a:ext cx="4060823" cy="33282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335ABF3-B618-E23B-12B3-16D31034BFA6}"/>
              </a:ext>
            </a:extLst>
          </p:cNvPr>
          <p:cNvSpPr txBox="1"/>
          <p:nvPr/>
        </p:nvSpPr>
        <p:spPr>
          <a:xfrm>
            <a:off x="2438180" y="31129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A0</a:t>
            </a:r>
            <a:endParaRPr lang="zh-TW" altLang="en-US" b="1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0FFE369B-9EB0-055A-7A44-73447CE6044D}"/>
              </a:ext>
            </a:extLst>
          </p:cNvPr>
          <p:cNvSpPr txBox="1"/>
          <p:nvPr/>
        </p:nvSpPr>
        <p:spPr>
          <a:xfrm>
            <a:off x="2438180" y="3365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A1</a:t>
            </a:r>
            <a:endParaRPr lang="zh-TW" altLang="en-US" b="1"/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5D30CAE1-BC18-0AFD-010C-39AD6AAD2940}"/>
              </a:ext>
            </a:extLst>
          </p:cNvPr>
          <p:cNvSpPr txBox="1"/>
          <p:nvPr/>
        </p:nvSpPr>
        <p:spPr>
          <a:xfrm>
            <a:off x="2379670" y="400819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A32</a:t>
            </a:r>
            <a:endParaRPr lang="zh-TW" altLang="en-US" b="1"/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476B3BA3-C16A-68FF-03A3-D20235409E54}"/>
              </a:ext>
            </a:extLst>
          </p:cNvPr>
          <p:cNvSpPr txBox="1"/>
          <p:nvPr/>
        </p:nvSpPr>
        <p:spPr>
          <a:xfrm>
            <a:off x="2370727" y="426521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A33</a:t>
            </a:r>
            <a:endParaRPr lang="zh-TW" altLang="en-US" b="1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46353F10-6ED0-5423-5DD0-784C77AB1AEE}"/>
              </a:ext>
            </a:extLst>
          </p:cNvPr>
          <p:cNvCxnSpPr>
            <a:cxnSpLocks/>
          </p:cNvCxnSpPr>
          <p:nvPr/>
        </p:nvCxnSpPr>
        <p:spPr>
          <a:xfrm>
            <a:off x="2648762" y="3734598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E66B8103-F4A9-AF21-D6E2-20D9E0D0BFC0}"/>
              </a:ext>
            </a:extLst>
          </p:cNvPr>
          <p:cNvCxnSpPr>
            <a:cxnSpLocks/>
          </p:cNvCxnSpPr>
          <p:nvPr/>
        </p:nvCxnSpPr>
        <p:spPr>
          <a:xfrm>
            <a:off x="2648982" y="4625672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A57A6D1F-F176-6BA0-D62E-B2B40B655CF0}"/>
              </a:ext>
            </a:extLst>
          </p:cNvPr>
          <p:cNvCxnSpPr>
            <a:cxnSpLocks/>
          </p:cNvCxnSpPr>
          <p:nvPr/>
        </p:nvCxnSpPr>
        <p:spPr>
          <a:xfrm>
            <a:off x="2648762" y="4988221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E18F2C7A-BBBC-EC42-3264-321EC271125D}"/>
              </a:ext>
            </a:extLst>
          </p:cNvPr>
          <p:cNvCxnSpPr>
            <a:cxnSpLocks/>
          </p:cNvCxnSpPr>
          <p:nvPr/>
        </p:nvCxnSpPr>
        <p:spPr>
          <a:xfrm>
            <a:off x="2648762" y="6238495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>
            <a:extLst>
              <a:ext uri="{FF2B5EF4-FFF2-40B4-BE49-F238E27FC236}">
                <a16:creationId xmlns:a16="http://schemas.microsoft.com/office/drawing/2014/main" id="{38CA94D6-4364-2F08-508C-286F211C26E1}"/>
              </a:ext>
            </a:extLst>
          </p:cNvPr>
          <p:cNvCxnSpPr>
            <a:cxnSpLocks/>
          </p:cNvCxnSpPr>
          <p:nvPr/>
        </p:nvCxnSpPr>
        <p:spPr>
          <a:xfrm>
            <a:off x="3618313" y="3750247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>
            <a:extLst>
              <a:ext uri="{FF2B5EF4-FFF2-40B4-BE49-F238E27FC236}">
                <a16:creationId xmlns:a16="http://schemas.microsoft.com/office/drawing/2014/main" id="{19523CB4-1582-E4CC-0E5D-FF412CA1DD4F}"/>
              </a:ext>
            </a:extLst>
          </p:cNvPr>
          <p:cNvCxnSpPr>
            <a:cxnSpLocks/>
          </p:cNvCxnSpPr>
          <p:nvPr/>
        </p:nvCxnSpPr>
        <p:spPr>
          <a:xfrm>
            <a:off x="3618533" y="4641321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DD2DC864-06EB-1531-06CC-FA4E7E22D49B}"/>
              </a:ext>
            </a:extLst>
          </p:cNvPr>
          <p:cNvCxnSpPr>
            <a:cxnSpLocks/>
          </p:cNvCxnSpPr>
          <p:nvPr/>
        </p:nvCxnSpPr>
        <p:spPr>
          <a:xfrm>
            <a:off x="3618313" y="6254144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7F3BC28C-EDB7-D554-222D-B9E9A3B9521D}"/>
              </a:ext>
            </a:extLst>
          </p:cNvPr>
          <p:cNvCxnSpPr>
            <a:cxnSpLocks/>
          </p:cNvCxnSpPr>
          <p:nvPr/>
        </p:nvCxnSpPr>
        <p:spPr>
          <a:xfrm>
            <a:off x="4652822" y="3750246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8AC17A37-9E42-F031-A958-D579EA2CB7CE}"/>
              </a:ext>
            </a:extLst>
          </p:cNvPr>
          <p:cNvCxnSpPr>
            <a:cxnSpLocks/>
          </p:cNvCxnSpPr>
          <p:nvPr/>
        </p:nvCxnSpPr>
        <p:spPr>
          <a:xfrm>
            <a:off x="4653042" y="4641320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E695D3BA-D3FB-918A-BFEB-16FFB3EE913F}"/>
              </a:ext>
            </a:extLst>
          </p:cNvPr>
          <p:cNvCxnSpPr>
            <a:cxnSpLocks/>
          </p:cNvCxnSpPr>
          <p:nvPr/>
        </p:nvCxnSpPr>
        <p:spPr>
          <a:xfrm>
            <a:off x="4652822" y="6254143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D4477929-396C-8EA6-D461-8A9AD6B6F010}"/>
              </a:ext>
            </a:extLst>
          </p:cNvPr>
          <p:cNvCxnSpPr>
            <a:cxnSpLocks/>
          </p:cNvCxnSpPr>
          <p:nvPr/>
        </p:nvCxnSpPr>
        <p:spPr>
          <a:xfrm>
            <a:off x="5734862" y="3743472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F9748FA0-AB46-51E9-2CFF-3BEDB5494884}"/>
              </a:ext>
            </a:extLst>
          </p:cNvPr>
          <p:cNvCxnSpPr>
            <a:cxnSpLocks/>
          </p:cNvCxnSpPr>
          <p:nvPr/>
        </p:nvCxnSpPr>
        <p:spPr>
          <a:xfrm>
            <a:off x="5735082" y="4634546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F0181120-FD58-90BD-1B20-7815E668FF03}"/>
              </a:ext>
            </a:extLst>
          </p:cNvPr>
          <p:cNvCxnSpPr>
            <a:cxnSpLocks/>
          </p:cNvCxnSpPr>
          <p:nvPr/>
        </p:nvCxnSpPr>
        <p:spPr>
          <a:xfrm>
            <a:off x="5734862" y="6247369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>
            <a:extLst>
              <a:ext uri="{FF2B5EF4-FFF2-40B4-BE49-F238E27FC236}">
                <a16:creationId xmlns:a16="http://schemas.microsoft.com/office/drawing/2014/main" id="{3B3167A2-6D4A-8290-430F-99AD45F30FBA}"/>
              </a:ext>
            </a:extLst>
          </p:cNvPr>
          <p:cNvCxnSpPr>
            <a:cxnSpLocks/>
          </p:cNvCxnSpPr>
          <p:nvPr/>
        </p:nvCxnSpPr>
        <p:spPr>
          <a:xfrm>
            <a:off x="4652822" y="4986023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接點 232">
            <a:extLst>
              <a:ext uri="{FF2B5EF4-FFF2-40B4-BE49-F238E27FC236}">
                <a16:creationId xmlns:a16="http://schemas.microsoft.com/office/drawing/2014/main" id="{6E7CE693-08F4-B761-2DE1-9660B490475A}"/>
              </a:ext>
            </a:extLst>
          </p:cNvPr>
          <p:cNvCxnSpPr>
            <a:cxnSpLocks/>
          </p:cNvCxnSpPr>
          <p:nvPr/>
        </p:nvCxnSpPr>
        <p:spPr>
          <a:xfrm>
            <a:off x="3618313" y="4986023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接點 234">
            <a:extLst>
              <a:ext uri="{FF2B5EF4-FFF2-40B4-BE49-F238E27FC236}">
                <a16:creationId xmlns:a16="http://schemas.microsoft.com/office/drawing/2014/main" id="{E220BD9B-92D0-D571-00F1-417423D6071F}"/>
              </a:ext>
            </a:extLst>
          </p:cNvPr>
          <p:cNvCxnSpPr>
            <a:cxnSpLocks/>
          </p:cNvCxnSpPr>
          <p:nvPr/>
        </p:nvCxnSpPr>
        <p:spPr>
          <a:xfrm>
            <a:off x="5734862" y="4967561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箭號: 向右 237">
            <a:extLst>
              <a:ext uri="{FF2B5EF4-FFF2-40B4-BE49-F238E27FC236}">
                <a16:creationId xmlns:a16="http://schemas.microsoft.com/office/drawing/2014/main" id="{E7E71B69-B327-E0F5-63AA-D3494A6A0E36}"/>
              </a:ext>
            </a:extLst>
          </p:cNvPr>
          <p:cNvSpPr/>
          <p:nvPr/>
        </p:nvSpPr>
        <p:spPr>
          <a:xfrm>
            <a:off x="2359279" y="2714959"/>
            <a:ext cx="3582028" cy="4366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m1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9" name="箭號: 向右 238">
            <a:extLst>
              <a:ext uri="{FF2B5EF4-FFF2-40B4-BE49-F238E27FC236}">
                <a16:creationId xmlns:a16="http://schemas.microsoft.com/office/drawing/2014/main" id="{927A7730-8AAF-C7C3-7225-73FEF6FB1966}"/>
              </a:ext>
            </a:extLst>
          </p:cNvPr>
          <p:cNvSpPr/>
          <p:nvPr/>
        </p:nvSpPr>
        <p:spPr>
          <a:xfrm rot="5400000">
            <a:off x="-252182" y="4537256"/>
            <a:ext cx="3208641" cy="52316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n1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0" name="箭號: 向右 239">
            <a:extLst>
              <a:ext uri="{FF2B5EF4-FFF2-40B4-BE49-F238E27FC236}">
                <a16:creationId xmlns:a16="http://schemas.microsoft.com/office/drawing/2014/main" id="{E0952772-C460-2ACF-D8B1-65E0EE1074D1}"/>
              </a:ext>
            </a:extLst>
          </p:cNvPr>
          <p:cNvSpPr/>
          <p:nvPr/>
        </p:nvSpPr>
        <p:spPr>
          <a:xfrm>
            <a:off x="1076491" y="1049858"/>
            <a:ext cx="2634105" cy="4366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m0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1" name="箭號: 向右 240">
            <a:extLst>
              <a:ext uri="{FF2B5EF4-FFF2-40B4-BE49-F238E27FC236}">
                <a16:creationId xmlns:a16="http://schemas.microsoft.com/office/drawing/2014/main" id="{CB36A5AA-9AD5-FDCD-AB12-1439C5000A2D}"/>
              </a:ext>
            </a:extLst>
          </p:cNvPr>
          <p:cNvSpPr/>
          <p:nvPr/>
        </p:nvSpPr>
        <p:spPr>
          <a:xfrm rot="5400000">
            <a:off x="-190914" y="2270673"/>
            <a:ext cx="1767390" cy="4908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n0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E91D7460-C22E-7C46-0D93-007B1FC3688B}"/>
              </a:ext>
            </a:extLst>
          </p:cNvPr>
          <p:cNvSpPr/>
          <p:nvPr/>
        </p:nvSpPr>
        <p:spPr>
          <a:xfrm>
            <a:off x="2120744" y="3153406"/>
            <a:ext cx="1009598" cy="8607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9" name="箭號: 向右 248">
            <a:extLst>
              <a:ext uri="{FF2B5EF4-FFF2-40B4-BE49-F238E27FC236}">
                <a16:creationId xmlns:a16="http://schemas.microsoft.com/office/drawing/2014/main" id="{5EA81D9A-5D85-EDEB-397D-3B9526ED4166}"/>
              </a:ext>
            </a:extLst>
          </p:cNvPr>
          <p:cNvSpPr/>
          <p:nvPr/>
        </p:nvSpPr>
        <p:spPr>
          <a:xfrm rot="1445665">
            <a:off x="3726384" y="1950607"/>
            <a:ext cx="2342611" cy="452338"/>
          </a:xfrm>
          <a:prstGeom prst="rightArrow">
            <a:avLst>
              <a:gd name="adj1" fmla="val 42754"/>
              <a:gd name="adj2" fmla="val 80800"/>
            </a:avLst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k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0" name="TextBox 27">
            <a:extLst>
              <a:ext uri="{FF2B5EF4-FFF2-40B4-BE49-F238E27FC236}">
                <a16:creationId xmlns:a16="http://schemas.microsoft.com/office/drawing/2014/main" id="{53F7409D-9476-C1E9-A615-7D7839696C94}"/>
              </a:ext>
            </a:extLst>
          </p:cNvPr>
          <p:cNvSpPr txBox="1"/>
          <p:nvPr/>
        </p:nvSpPr>
        <p:spPr>
          <a:xfrm>
            <a:off x="3497678" y="276033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251" name="TextBox 15">
            <a:extLst>
              <a:ext uri="{FF2B5EF4-FFF2-40B4-BE49-F238E27FC236}">
                <a16:creationId xmlns:a16="http://schemas.microsoft.com/office/drawing/2014/main" id="{6BF17880-D852-6547-1E1B-CFC592BAFCB3}"/>
              </a:ext>
            </a:extLst>
          </p:cNvPr>
          <p:cNvSpPr txBox="1"/>
          <p:nvPr/>
        </p:nvSpPr>
        <p:spPr>
          <a:xfrm>
            <a:off x="1113280" y="418507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252" name="TextBox 16">
            <a:extLst>
              <a:ext uri="{FF2B5EF4-FFF2-40B4-BE49-F238E27FC236}">
                <a16:creationId xmlns:a16="http://schemas.microsoft.com/office/drawing/2014/main" id="{A4F7A149-7B76-1C5F-FE4B-92257F3BC763}"/>
              </a:ext>
            </a:extLst>
          </p:cNvPr>
          <p:cNvSpPr txBox="1"/>
          <p:nvPr/>
        </p:nvSpPr>
        <p:spPr>
          <a:xfrm>
            <a:off x="4340377" y="186668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253" name="TextBox 39">
            <a:extLst>
              <a:ext uri="{FF2B5EF4-FFF2-40B4-BE49-F238E27FC236}">
                <a16:creationId xmlns:a16="http://schemas.microsoft.com/office/drawing/2014/main" id="{D40B665D-8840-9FB3-0EDA-1EDCDF59166C}"/>
              </a:ext>
            </a:extLst>
          </p:cNvPr>
          <p:cNvSpPr txBox="1"/>
          <p:nvPr/>
        </p:nvSpPr>
        <p:spPr>
          <a:xfrm>
            <a:off x="1752250" y="108128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54" name="TextBox 23">
            <a:extLst>
              <a:ext uri="{FF2B5EF4-FFF2-40B4-BE49-F238E27FC236}">
                <a16:creationId xmlns:a16="http://schemas.microsoft.com/office/drawing/2014/main" id="{92FF775B-0869-6845-4342-F860655A0D11}"/>
              </a:ext>
            </a:extLst>
          </p:cNvPr>
          <p:cNvSpPr txBox="1"/>
          <p:nvPr/>
        </p:nvSpPr>
        <p:spPr>
          <a:xfrm>
            <a:off x="450756" y="191810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cxnSp>
        <p:nvCxnSpPr>
          <p:cNvPr id="311" name="直線接點 310">
            <a:extLst>
              <a:ext uri="{FF2B5EF4-FFF2-40B4-BE49-F238E27FC236}">
                <a16:creationId xmlns:a16="http://schemas.microsoft.com/office/drawing/2014/main" id="{D7BCF431-0EC1-3A22-F474-515586174056}"/>
              </a:ext>
            </a:extLst>
          </p:cNvPr>
          <p:cNvCxnSpPr>
            <a:cxnSpLocks/>
          </p:cNvCxnSpPr>
          <p:nvPr/>
        </p:nvCxnSpPr>
        <p:spPr>
          <a:xfrm>
            <a:off x="3130342" y="3160199"/>
            <a:ext cx="4007763" cy="5536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接點 312">
            <a:extLst>
              <a:ext uri="{FF2B5EF4-FFF2-40B4-BE49-F238E27FC236}">
                <a16:creationId xmlns:a16="http://schemas.microsoft.com/office/drawing/2014/main" id="{F8388F4A-7250-A5BB-8636-9D2391DCE7D6}"/>
              </a:ext>
            </a:extLst>
          </p:cNvPr>
          <p:cNvCxnSpPr>
            <a:cxnSpLocks/>
          </p:cNvCxnSpPr>
          <p:nvPr/>
        </p:nvCxnSpPr>
        <p:spPr>
          <a:xfrm>
            <a:off x="2139876" y="4015728"/>
            <a:ext cx="5030407" cy="24641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4C9B3717-C5E1-CEC4-AB7D-997FC30B3FDB}"/>
              </a:ext>
            </a:extLst>
          </p:cNvPr>
          <p:cNvGrpSpPr/>
          <p:nvPr/>
        </p:nvGrpSpPr>
        <p:grpSpPr>
          <a:xfrm>
            <a:off x="6261682" y="3282560"/>
            <a:ext cx="5786916" cy="3210315"/>
            <a:chOff x="6261682" y="3282560"/>
            <a:chExt cx="5786916" cy="3210315"/>
          </a:xfrm>
        </p:grpSpPr>
        <p:grpSp>
          <p:nvGrpSpPr>
            <p:cNvPr id="288" name="群組 287">
              <a:extLst>
                <a:ext uri="{FF2B5EF4-FFF2-40B4-BE49-F238E27FC236}">
                  <a16:creationId xmlns:a16="http://schemas.microsoft.com/office/drawing/2014/main" id="{F292DF25-BBF6-6137-7C7B-05F3096B1977}"/>
                </a:ext>
              </a:extLst>
            </p:cNvPr>
            <p:cNvGrpSpPr/>
            <p:nvPr/>
          </p:nvGrpSpPr>
          <p:grpSpPr>
            <a:xfrm>
              <a:off x="6261682" y="3282560"/>
              <a:ext cx="5786916" cy="3210315"/>
              <a:chOff x="6465468" y="3358121"/>
              <a:chExt cx="5786916" cy="3210315"/>
            </a:xfrm>
          </p:grpSpPr>
          <p:grpSp>
            <p:nvGrpSpPr>
              <p:cNvPr id="287" name="群組 286">
                <a:extLst>
                  <a:ext uri="{FF2B5EF4-FFF2-40B4-BE49-F238E27FC236}">
                    <a16:creationId xmlns:a16="http://schemas.microsoft.com/office/drawing/2014/main" id="{7744877D-BA43-7BAC-A604-37AA0A458515}"/>
                  </a:ext>
                </a:extLst>
              </p:cNvPr>
              <p:cNvGrpSpPr/>
              <p:nvPr/>
            </p:nvGrpSpPr>
            <p:grpSpPr>
              <a:xfrm>
                <a:off x="6483381" y="3358121"/>
                <a:ext cx="5769003" cy="3210315"/>
                <a:chOff x="6483381" y="3358121"/>
                <a:chExt cx="5769003" cy="3210315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DB81AB6E-B0C1-6170-F210-44770C1273B6}"/>
                    </a:ext>
                  </a:extLst>
                </p:cNvPr>
                <p:cNvSpPr/>
                <p:nvPr/>
              </p:nvSpPr>
              <p:spPr>
                <a:xfrm>
                  <a:off x="7345680" y="3781132"/>
                  <a:ext cx="4906704" cy="278730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AF6C99DC-0734-3511-007D-4C0CD5A92F12}"/>
                    </a:ext>
                  </a:extLst>
                </p:cNvPr>
                <p:cNvSpPr txBox="1"/>
                <p:nvPr/>
              </p:nvSpPr>
              <p:spPr>
                <a:xfrm>
                  <a:off x="7666219" y="3361345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B0</a:t>
                  </a:r>
                  <a:endParaRPr lang="zh-TW" altLang="en-US" b="1"/>
                </a:p>
              </p:txBody>
            </p:sp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0FEB0896-C498-0B78-A489-BCEC041F48CB}"/>
                    </a:ext>
                  </a:extLst>
                </p:cNvPr>
                <p:cNvSpPr txBox="1"/>
                <p:nvPr/>
              </p:nvSpPr>
              <p:spPr>
                <a:xfrm>
                  <a:off x="8338095" y="336693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B1</a:t>
                  </a:r>
                  <a:endParaRPr lang="zh-TW" altLang="en-US" b="1"/>
                </a:p>
              </p:txBody>
            </p:sp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31B6B5E1-6DCD-AF01-10C3-357401F51516}"/>
                    </a:ext>
                  </a:extLst>
                </p:cNvPr>
                <p:cNvSpPr txBox="1"/>
                <p:nvPr/>
              </p:nvSpPr>
              <p:spPr>
                <a:xfrm>
                  <a:off x="9066127" y="3369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B2</a:t>
                  </a:r>
                  <a:endParaRPr lang="zh-TW" altLang="en-US" b="1"/>
                </a:p>
              </p:txBody>
            </p:sp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B46BE0E6-A1A6-2F43-6715-1362E4C1DEA0}"/>
                    </a:ext>
                  </a:extLst>
                </p:cNvPr>
                <p:cNvSpPr txBox="1"/>
                <p:nvPr/>
              </p:nvSpPr>
              <p:spPr>
                <a:xfrm>
                  <a:off x="11124837" y="3358121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B7</a:t>
                  </a:r>
                  <a:endParaRPr lang="zh-TW" altLang="en-US" b="1"/>
                </a:p>
              </p:txBody>
            </p:sp>
            <p:sp>
              <p:nvSpPr>
                <p:cNvPr id="221" name="文字方塊 220">
                  <a:extLst>
                    <a:ext uri="{FF2B5EF4-FFF2-40B4-BE49-F238E27FC236}">
                      <a16:creationId xmlns:a16="http://schemas.microsoft.com/office/drawing/2014/main" id="{864EEA92-13AA-9A22-D6C4-77D544155156}"/>
                    </a:ext>
                  </a:extLst>
                </p:cNvPr>
                <p:cNvSpPr txBox="1"/>
                <p:nvPr/>
              </p:nvSpPr>
              <p:spPr>
                <a:xfrm>
                  <a:off x="6485886" y="4001815"/>
                  <a:ext cx="9364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/>
                    <a:t>A0</a:t>
                  </a:r>
                </a:p>
                <a:p>
                  <a:pPr algn="ctr"/>
                  <a:r>
                    <a:rPr lang="en-US" altLang="zh-TW" b="1"/>
                    <a:t>(A1024)</a:t>
                  </a:r>
                  <a:endParaRPr lang="zh-TW" altLang="en-US" b="1"/>
                </a:p>
              </p:txBody>
            </p:sp>
            <p:sp>
              <p:nvSpPr>
                <p:cNvPr id="224" name="文字方塊 223">
                  <a:extLst>
                    <a:ext uri="{FF2B5EF4-FFF2-40B4-BE49-F238E27FC236}">
                      <a16:creationId xmlns:a16="http://schemas.microsoft.com/office/drawing/2014/main" id="{2393380A-4938-4E7E-C8ED-44EEE1E2C921}"/>
                    </a:ext>
                  </a:extLst>
                </p:cNvPr>
                <p:cNvSpPr txBox="1"/>
                <p:nvPr/>
              </p:nvSpPr>
              <p:spPr>
                <a:xfrm>
                  <a:off x="6483381" y="4773675"/>
                  <a:ext cx="9364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/>
                    <a:t>A1</a:t>
                  </a:r>
                </a:p>
                <a:p>
                  <a:pPr algn="ctr"/>
                  <a:r>
                    <a:rPr lang="en-US" altLang="zh-TW" b="1"/>
                    <a:t>(A1025)</a:t>
                  </a:r>
                  <a:endParaRPr lang="zh-TW" altLang="en-US" b="1"/>
                </a:p>
              </p:txBody>
            </p:sp>
            <p:sp>
              <p:nvSpPr>
                <p:cNvPr id="284" name="矩形 283">
                  <a:extLst>
                    <a:ext uri="{FF2B5EF4-FFF2-40B4-BE49-F238E27FC236}">
                      <a16:creationId xmlns:a16="http://schemas.microsoft.com/office/drawing/2014/main" id="{A940FCFA-9F33-9346-2F38-B7602AD93E24}"/>
                    </a:ext>
                  </a:extLst>
                </p:cNvPr>
                <p:cNvSpPr/>
                <p:nvPr/>
              </p:nvSpPr>
              <p:spPr>
                <a:xfrm>
                  <a:off x="7419856" y="4714286"/>
                  <a:ext cx="4731540" cy="64632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9F627C33-B3F1-2721-2CD4-9666AF01379A}"/>
                    </a:ext>
                  </a:extLst>
                </p:cNvPr>
                <p:cNvSpPr/>
                <p:nvPr/>
              </p:nvSpPr>
              <p:spPr>
                <a:xfrm>
                  <a:off x="7422361" y="3937675"/>
                  <a:ext cx="4731540" cy="646328"/>
                </a:xfrm>
                <a:prstGeom prst="rect">
                  <a:avLst/>
                </a:prstGeom>
                <a:solidFill>
                  <a:srgbClr val="E8B9B9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DBDE2B31-33DA-2C86-F6F5-0202DB49ACCF}"/>
                    </a:ext>
                  </a:extLst>
                </p:cNvPr>
                <p:cNvSpPr/>
                <p:nvPr/>
              </p:nvSpPr>
              <p:spPr>
                <a:xfrm>
                  <a:off x="7431201" y="5810892"/>
                  <a:ext cx="4731540" cy="6463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76" name="直線接點 275">
                  <a:extLst>
                    <a:ext uri="{FF2B5EF4-FFF2-40B4-BE49-F238E27FC236}">
                      <a16:creationId xmlns:a16="http://schemas.microsoft.com/office/drawing/2014/main" id="{5BDCBF06-6D5D-EB55-9231-C0D38A237765}"/>
                    </a:ext>
                  </a:extLst>
                </p:cNvPr>
                <p:cNvCxnSpPr>
                  <a:cxnSpLocks/>
                  <a:stCxn id="139" idx="2"/>
                  <a:endCxn id="271" idx="0"/>
                </p:cNvCxnSpPr>
                <p:nvPr/>
              </p:nvCxnSpPr>
              <p:spPr>
                <a:xfrm flipH="1">
                  <a:off x="7878194" y="3730677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線接點 279">
                  <a:extLst>
                    <a:ext uri="{FF2B5EF4-FFF2-40B4-BE49-F238E27FC236}">
                      <a16:creationId xmlns:a16="http://schemas.microsoft.com/office/drawing/2014/main" id="{955E4FF7-E849-B5D7-C2CA-AECD43903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8275" y="3734598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線接點 280">
                  <a:extLst>
                    <a:ext uri="{FF2B5EF4-FFF2-40B4-BE49-F238E27FC236}">
                      <a16:creationId xmlns:a16="http://schemas.microsoft.com/office/drawing/2014/main" id="{A2FFBCC9-C6A2-0F6C-9A8E-C5BF50C59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5779" y="3743472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接點 281">
                  <a:extLst>
                    <a:ext uri="{FF2B5EF4-FFF2-40B4-BE49-F238E27FC236}">
                      <a16:creationId xmlns:a16="http://schemas.microsoft.com/office/drawing/2014/main" id="{ACB2A497-4D63-C82E-7F52-72D1199A9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76891" y="3734598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62" name="群組 261">
                  <a:extLst>
                    <a:ext uri="{FF2B5EF4-FFF2-40B4-BE49-F238E27FC236}">
                      <a16:creationId xmlns:a16="http://schemas.microsoft.com/office/drawing/2014/main" id="{5E54DCD1-0584-415D-5EB0-E83DEF9CB25D}"/>
                    </a:ext>
                  </a:extLst>
                </p:cNvPr>
                <p:cNvGrpSpPr/>
                <p:nvPr/>
              </p:nvGrpSpPr>
              <p:grpSpPr>
                <a:xfrm>
                  <a:off x="7229750" y="4029437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60" name="直線接點 259">
                    <a:extLst>
                      <a:ext uri="{FF2B5EF4-FFF2-40B4-BE49-F238E27FC236}">
                        <a16:creationId xmlns:a16="http://schemas.microsoft.com/office/drawing/2014/main" id="{DE66766D-586B-74C3-A269-144BD1140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23125" y="3477300"/>
                    <a:ext cx="2613336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矩形 254">
                    <a:extLst>
                      <a:ext uri="{FF2B5EF4-FFF2-40B4-BE49-F238E27FC236}">
                        <a16:creationId xmlns:a16="http://schemas.microsoft.com/office/drawing/2014/main" id="{9B2D6049-C358-6002-9C7E-FEE89F513631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矩形 255">
                    <a:extLst>
                      <a:ext uri="{FF2B5EF4-FFF2-40B4-BE49-F238E27FC236}">
                        <a16:creationId xmlns:a16="http://schemas.microsoft.com/office/drawing/2014/main" id="{0FF55EB4-B430-DA65-9D45-48BBB1BD860F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矩形 256">
                    <a:extLst>
                      <a:ext uri="{FF2B5EF4-FFF2-40B4-BE49-F238E27FC236}">
                        <a16:creationId xmlns:a16="http://schemas.microsoft.com/office/drawing/2014/main" id="{AB6B7DEF-56D5-E538-252C-57D720590FB6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6B169EE1-8D36-C498-D58F-B9150488B34E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3" name="群組 262">
                  <a:extLst>
                    <a:ext uri="{FF2B5EF4-FFF2-40B4-BE49-F238E27FC236}">
                      <a16:creationId xmlns:a16="http://schemas.microsoft.com/office/drawing/2014/main" id="{C792CD67-0BDA-449C-D4CD-AD4C0F82E49F}"/>
                    </a:ext>
                  </a:extLst>
                </p:cNvPr>
                <p:cNvGrpSpPr/>
                <p:nvPr/>
              </p:nvGrpSpPr>
              <p:grpSpPr>
                <a:xfrm>
                  <a:off x="7227245" y="4778206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64" name="直線接點 263">
                    <a:extLst>
                      <a:ext uri="{FF2B5EF4-FFF2-40B4-BE49-F238E27FC236}">
                        <a16:creationId xmlns:a16="http://schemas.microsoft.com/office/drawing/2014/main" id="{2878719A-D26C-D325-474C-04661BD6A7C3}"/>
                      </a:ext>
                    </a:extLst>
                  </p:cNvPr>
                  <p:cNvCxnSpPr/>
                  <p:nvPr/>
                </p:nvCxnSpPr>
                <p:spPr>
                  <a:xfrm>
                    <a:off x="7223125" y="3477300"/>
                    <a:ext cx="389960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5" name="矩形 264">
                    <a:extLst>
                      <a:ext uri="{FF2B5EF4-FFF2-40B4-BE49-F238E27FC236}">
                        <a16:creationId xmlns:a16="http://schemas.microsoft.com/office/drawing/2014/main" id="{754634FB-3579-89B0-4EAE-E5A2C7A13266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矩形 265">
                    <a:extLst>
                      <a:ext uri="{FF2B5EF4-FFF2-40B4-BE49-F238E27FC236}">
                        <a16:creationId xmlns:a16="http://schemas.microsoft.com/office/drawing/2014/main" id="{7B12B030-AE3D-C1E5-37FE-3FC5BE0716AB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矩形 266">
                    <a:extLst>
                      <a:ext uri="{FF2B5EF4-FFF2-40B4-BE49-F238E27FC236}">
                        <a16:creationId xmlns:a16="http://schemas.microsoft.com/office/drawing/2014/main" id="{BC93F99B-CE75-5CA5-E520-02EEFFAE07B6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矩形 267">
                    <a:extLst>
                      <a:ext uri="{FF2B5EF4-FFF2-40B4-BE49-F238E27FC236}">
                        <a16:creationId xmlns:a16="http://schemas.microsoft.com/office/drawing/2014/main" id="{087896E1-64FE-24E1-C236-2AD345F77B92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群組 268">
                  <a:extLst>
                    <a:ext uri="{FF2B5EF4-FFF2-40B4-BE49-F238E27FC236}">
                      <a16:creationId xmlns:a16="http://schemas.microsoft.com/office/drawing/2014/main" id="{3441A3CC-A77C-0A0A-3075-9F3C55BE8B15}"/>
                    </a:ext>
                  </a:extLst>
                </p:cNvPr>
                <p:cNvGrpSpPr/>
                <p:nvPr/>
              </p:nvGrpSpPr>
              <p:grpSpPr>
                <a:xfrm>
                  <a:off x="7211300" y="5901420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70" name="直線接點 269">
                    <a:extLst>
                      <a:ext uri="{FF2B5EF4-FFF2-40B4-BE49-F238E27FC236}">
                        <a16:creationId xmlns:a16="http://schemas.microsoft.com/office/drawing/2014/main" id="{07DF6134-E32E-7D7A-C614-920F2293D4A5}"/>
                      </a:ext>
                    </a:extLst>
                  </p:cNvPr>
                  <p:cNvCxnSpPr/>
                  <p:nvPr/>
                </p:nvCxnSpPr>
                <p:spPr>
                  <a:xfrm>
                    <a:off x="7223125" y="3477300"/>
                    <a:ext cx="389960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矩形 270">
                    <a:extLst>
                      <a:ext uri="{FF2B5EF4-FFF2-40B4-BE49-F238E27FC236}">
                        <a16:creationId xmlns:a16="http://schemas.microsoft.com/office/drawing/2014/main" id="{FBB2C06E-5DD0-80B0-D3BE-A15EB382E7AE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4FBEE9FF-1E92-870A-5835-21C2E2EB7902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3" name="矩形 272">
                    <a:extLst>
                      <a:ext uri="{FF2B5EF4-FFF2-40B4-BE49-F238E27FC236}">
                        <a16:creationId xmlns:a16="http://schemas.microsoft.com/office/drawing/2014/main" id="{3973F469-B319-56B0-DC0D-B697BB91823D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矩形 273">
                    <a:extLst>
                      <a:ext uri="{FF2B5EF4-FFF2-40B4-BE49-F238E27FC236}">
                        <a16:creationId xmlns:a16="http://schemas.microsoft.com/office/drawing/2014/main" id="{197B97BD-EE4D-D6EE-3EBB-F9134356E5D7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00C3E27F-4DD5-2E91-44A6-82DB97C36045}"/>
                    </a:ext>
                  </a:extLst>
                </p:cNvPr>
                <p:cNvGrpSpPr/>
                <p:nvPr/>
              </p:nvGrpSpPr>
              <p:grpSpPr>
                <a:xfrm>
                  <a:off x="11570787" y="4036347"/>
                  <a:ext cx="681597" cy="2328541"/>
                  <a:chOff x="7632458" y="4337939"/>
                  <a:chExt cx="681597" cy="2328541"/>
                </a:xfrm>
              </p:grpSpPr>
              <p:sp>
                <p:nvSpPr>
                  <p:cNvPr id="131" name="文字方塊 130">
                    <a:extLst>
                      <a:ext uri="{FF2B5EF4-FFF2-40B4-BE49-F238E27FC236}">
                        <a16:creationId xmlns:a16="http://schemas.microsoft.com/office/drawing/2014/main" id="{321B344A-8CB8-0E3B-0374-99B212CAF3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71434" y="5100429"/>
                    <a:ext cx="6030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/>
                      <a:t>PE</a:t>
                    </a:r>
                    <a:r>
                      <a:rPr lang="en-US" altLang="zh-TW" sz="1400" b="1"/>
                      <a:t>2</a:t>
                    </a:r>
                    <a:endParaRPr lang="zh-TW" altLang="en-US" sz="2400" b="1"/>
                  </a:p>
                </p:txBody>
              </p:sp>
              <p:sp>
                <p:nvSpPr>
                  <p:cNvPr id="133" name="文字方塊 132">
                    <a:extLst>
                      <a:ext uri="{FF2B5EF4-FFF2-40B4-BE49-F238E27FC236}">
                        <a16:creationId xmlns:a16="http://schemas.microsoft.com/office/drawing/2014/main" id="{6F317F5B-3D8B-673C-2FF4-70D5ABE2EE2B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458" y="6204815"/>
                    <a:ext cx="68159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/>
                      <a:t>PE</a:t>
                    </a:r>
                    <a:r>
                      <a:rPr lang="en-US" altLang="zh-TW" sz="1400" b="1"/>
                      <a:t>32</a:t>
                    </a:r>
                    <a:endParaRPr lang="zh-TW" altLang="en-US" sz="1400" b="1"/>
                  </a:p>
                </p:txBody>
              </p:sp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27296F-2005-73AC-EDA1-DC4AE0CF55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135" y="4337939"/>
                    <a:ext cx="5902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/>
                      <a:t>PE</a:t>
                    </a:r>
                    <a:r>
                      <a:rPr lang="en-US" altLang="zh-TW" sz="1400" b="1"/>
                      <a:t>1</a:t>
                    </a:r>
                    <a:endParaRPr lang="zh-TW" altLang="en-US" sz="1400" b="1"/>
                  </a:p>
                </p:txBody>
              </p:sp>
            </p:grpSp>
          </p:grpSp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6088B34-EA85-B456-8716-DC30ABAC6B19}"/>
                  </a:ext>
                </a:extLst>
              </p:cNvPr>
              <p:cNvSpPr txBox="1"/>
              <p:nvPr/>
            </p:nvSpPr>
            <p:spPr>
              <a:xfrm>
                <a:off x="6465468" y="5846544"/>
                <a:ext cx="9364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A31</a:t>
                </a:r>
              </a:p>
              <a:p>
                <a:pPr algn="ctr"/>
                <a:r>
                  <a:rPr lang="en-US" altLang="zh-TW" b="1"/>
                  <a:t>(A1055)</a:t>
                </a:r>
                <a:endParaRPr lang="zh-TW" altLang="en-US" b="1"/>
              </a:p>
            </p:txBody>
          </p:sp>
        </p:grpSp>
        <p:cxnSp>
          <p:nvCxnSpPr>
            <p:cNvPr id="290" name="直線接點 289">
              <a:extLst>
                <a:ext uri="{FF2B5EF4-FFF2-40B4-BE49-F238E27FC236}">
                  <a16:creationId xmlns:a16="http://schemas.microsoft.com/office/drawing/2014/main" id="{589B8D26-BB81-FEFA-CC11-45B05FE4D509}"/>
                </a:ext>
              </a:extLst>
            </p:cNvPr>
            <p:cNvCxnSpPr/>
            <p:nvPr/>
          </p:nvCxnSpPr>
          <p:spPr>
            <a:xfrm>
              <a:off x="9715500" y="4116645"/>
              <a:ext cx="82629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接點 292">
              <a:extLst>
                <a:ext uri="{FF2B5EF4-FFF2-40B4-BE49-F238E27FC236}">
                  <a16:creationId xmlns:a16="http://schemas.microsoft.com/office/drawing/2014/main" id="{4BD8EE86-DDB4-0438-67D9-3F66165262BC}"/>
                </a:ext>
              </a:extLst>
            </p:cNvPr>
            <p:cNvCxnSpPr>
              <a:cxnSpLocks/>
            </p:cNvCxnSpPr>
            <p:nvPr/>
          </p:nvCxnSpPr>
          <p:spPr>
            <a:xfrm>
              <a:off x="10582275" y="4116645"/>
              <a:ext cx="3387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9" name="群組 298">
              <a:extLst>
                <a:ext uri="{FF2B5EF4-FFF2-40B4-BE49-F238E27FC236}">
                  <a16:creationId xmlns:a16="http://schemas.microsoft.com/office/drawing/2014/main" id="{E589E111-D085-22FC-CCE8-9F009764FBE9}"/>
                </a:ext>
              </a:extLst>
            </p:cNvPr>
            <p:cNvGrpSpPr/>
            <p:nvPr/>
          </p:nvGrpSpPr>
          <p:grpSpPr>
            <a:xfrm>
              <a:off x="9639300" y="4791278"/>
              <a:ext cx="942975" cy="240285"/>
              <a:chOff x="9639300" y="4791278"/>
              <a:chExt cx="942975" cy="240285"/>
            </a:xfrm>
          </p:grpSpPr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F938E8E8-95E9-D4E8-5DCC-8002E647A55C}"/>
                  </a:ext>
                </a:extLst>
              </p:cNvPr>
              <p:cNvSpPr/>
              <p:nvPr/>
            </p:nvSpPr>
            <p:spPr>
              <a:xfrm>
                <a:off x="9639300" y="4791278"/>
                <a:ext cx="942975" cy="24028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7" name="直線接點 296">
                <a:extLst>
                  <a:ext uri="{FF2B5EF4-FFF2-40B4-BE49-F238E27FC236}">
                    <a16:creationId xmlns:a16="http://schemas.microsoft.com/office/drawing/2014/main" id="{9562B773-9BDA-7679-8B56-903DC072638A}"/>
                  </a:ext>
                </a:extLst>
              </p:cNvPr>
              <p:cNvCxnSpPr/>
              <p:nvPr/>
            </p:nvCxnSpPr>
            <p:spPr>
              <a:xfrm>
                <a:off x="9715500" y="4865414"/>
                <a:ext cx="8262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群組 299">
              <a:extLst>
                <a:ext uri="{FF2B5EF4-FFF2-40B4-BE49-F238E27FC236}">
                  <a16:creationId xmlns:a16="http://schemas.microsoft.com/office/drawing/2014/main" id="{63954BD4-4FD9-8606-0773-364FE1CBB44C}"/>
                </a:ext>
              </a:extLst>
            </p:cNvPr>
            <p:cNvGrpSpPr/>
            <p:nvPr/>
          </p:nvGrpSpPr>
          <p:grpSpPr>
            <a:xfrm>
              <a:off x="9645887" y="5915228"/>
              <a:ext cx="942975" cy="240285"/>
              <a:chOff x="9639300" y="4791278"/>
              <a:chExt cx="942975" cy="240285"/>
            </a:xfrm>
          </p:grpSpPr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F589C33F-ECF1-6520-1F4E-1A13C0BEE336}"/>
                  </a:ext>
                </a:extLst>
              </p:cNvPr>
              <p:cNvSpPr/>
              <p:nvPr/>
            </p:nvSpPr>
            <p:spPr>
              <a:xfrm>
                <a:off x="9639300" y="4791278"/>
                <a:ext cx="942975" cy="24028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2" name="直線接點 301">
                <a:extLst>
                  <a:ext uri="{FF2B5EF4-FFF2-40B4-BE49-F238E27FC236}">
                    <a16:creationId xmlns:a16="http://schemas.microsoft.com/office/drawing/2014/main" id="{306C82B0-19C0-0D5A-F976-530CBACCD406}"/>
                  </a:ext>
                </a:extLst>
              </p:cNvPr>
              <p:cNvCxnSpPr/>
              <p:nvPr/>
            </p:nvCxnSpPr>
            <p:spPr>
              <a:xfrm>
                <a:off x="9715500" y="4865414"/>
                <a:ext cx="8262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0E55E1C-42DE-D992-65E8-67AEC6351C30}"/>
                </a:ext>
              </a:extLst>
            </p:cNvPr>
            <p:cNvSpPr/>
            <p:nvPr/>
          </p:nvSpPr>
          <p:spPr>
            <a:xfrm>
              <a:off x="7424980" y="5367150"/>
              <a:ext cx="3996942" cy="28250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5" name="直線接點 304">
              <a:extLst>
                <a:ext uri="{FF2B5EF4-FFF2-40B4-BE49-F238E27FC236}">
                  <a16:creationId xmlns:a16="http://schemas.microsoft.com/office/drawing/2014/main" id="{3DA698BB-1D5F-1E33-E5AE-CEB4C53F006B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8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線接點 306">
              <a:extLst>
                <a:ext uri="{FF2B5EF4-FFF2-40B4-BE49-F238E27FC236}">
                  <a16:creationId xmlns:a16="http://schemas.microsoft.com/office/drawing/2014/main" id="{62026A3D-ABBF-B47D-E0A6-ECA233C9F55D}"/>
                </a:ext>
              </a:extLst>
            </p:cNvPr>
            <p:cNvCxnSpPr>
              <a:cxnSpLocks/>
            </p:cNvCxnSpPr>
            <p:nvPr/>
          </p:nvCxnSpPr>
          <p:spPr>
            <a:xfrm>
              <a:off x="8358097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線接點 307">
              <a:extLst>
                <a:ext uri="{FF2B5EF4-FFF2-40B4-BE49-F238E27FC236}">
                  <a16:creationId xmlns:a16="http://schemas.microsoft.com/office/drawing/2014/main" id="{89B9FCD5-E01F-6EB4-FF04-9AF016A9E8F5}"/>
                </a:ext>
              </a:extLst>
            </p:cNvPr>
            <p:cNvCxnSpPr>
              <a:cxnSpLocks/>
            </p:cNvCxnSpPr>
            <p:nvPr/>
          </p:nvCxnSpPr>
          <p:spPr>
            <a:xfrm>
              <a:off x="9092426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直線接點 308">
              <a:extLst>
                <a:ext uri="{FF2B5EF4-FFF2-40B4-BE49-F238E27FC236}">
                  <a16:creationId xmlns:a16="http://schemas.microsoft.com/office/drawing/2014/main" id="{620B100C-1F2F-B6D0-6A91-C04E0AEF58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105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76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Elements</a:t>
            </a:r>
            <a:r>
              <a:rPr lang="zh-TW" altLang="en-US"/>
              <a:t> </a:t>
            </a:r>
            <a:r>
              <a:rPr lang="en-US" altLang="zh-TW"/>
              <a:t>Initialize</a:t>
            </a:r>
            <a:endParaRPr lang="en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D3398-49E0-D0B5-96A6-E3A38E1EB5E7}"/>
              </a:ext>
            </a:extLst>
          </p:cNvPr>
          <p:cNvSpPr txBox="1"/>
          <p:nvPr/>
        </p:nvSpPr>
        <p:spPr>
          <a:xfrm>
            <a:off x="6026444" y="3960096"/>
            <a:ext cx="5261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err="1"/>
              <a:t>aPipes</a:t>
            </a:r>
            <a:r>
              <a:rPr lang="en-US" altLang="zh-TW" sz="2000"/>
              <a:t>[0]=[0,1,2,3,4,…,511, 1024, 1025,…]</a:t>
            </a:r>
          </a:p>
          <a:p>
            <a:endParaRPr lang="en-US" altLang="zh-TW" sz="2000"/>
          </a:p>
          <a:p>
            <a:r>
              <a:rPr lang="en-US" altLang="zh-TW" sz="2000"/>
              <a:t>PE1 </a:t>
            </a:r>
          </a:p>
          <a:p>
            <a:r>
              <a:rPr lang="en-US" altLang="zh-TW" sz="2000" err="1"/>
              <a:t>aBuffer</a:t>
            </a:r>
            <a:r>
              <a:rPr lang="en-US" altLang="zh-TW" sz="2000"/>
              <a:t>[32]=[0, 32, 64, 96, ……, 480, 0,…, 0, 0]</a:t>
            </a:r>
          </a:p>
          <a:p>
            <a:r>
              <a:rPr lang="en-US" altLang="zh-TW" sz="2000" err="1"/>
              <a:t>aPipes</a:t>
            </a:r>
            <a:r>
              <a:rPr lang="en-US" altLang="zh-TW" sz="2000"/>
              <a:t>[1]=[1, 2, 3, …, 31, 33, …, 481, 482, …, 511]</a:t>
            </a:r>
          </a:p>
          <a:p>
            <a:endParaRPr lang="en-US" altLang="zh-TW" sz="2000"/>
          </a:p>
          <a:p>
            <a:r>
              <a:rPr lang="en-US" altLang="zh-TW" sz="2000"/>
              <a:t>PE2</a:t>
            </a:r>
          </a:p>
          <a:p>
            <a:r>
              <a:rPr lang="en-US" altLang="zh-TW" sz="2000" err="1"/>
              <a:t>aBuffer</a:t>
            </a:r>
            <a:r>
              <a:rPr lang="en-US" altLang="zh-TW" sz="2000"/>
              <a:t>[32]=[1, 33, 65, 97, ……, 481, 0, …, 0, 0]</a:t>
            </a:r>
          </a:p>
          <a:p>
            <a:r>
              <a:rPr lang="en-US" altLang="zh-TW" sz="2000" err="1"/>
              <a:t>aPipes</a:t>
            </a:r>
            <a:r>
              <a:rPr lang="en-US" altLang="zh-TW" sz="2000"/>
              <a:t>[2]=[2, 3, …, 31, 34 , …, 482, …, 511]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6B7149C-5321-A0F1-9D58-DB00D3A3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27" y="164448"/>
            <a:ext cx="4316681" cy="1710197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93CEF48C-AE58-72DC-1617-33F96F061921}"/>
              </a:ext>
            </a:extLst>
          </p:cNvPr>
          <p:cNvGrpSpPr/>
          <p:nvPr/>
        </p:nvGrpSpPr>
        <p:grpSpPr>
          <a:xfrm>
            <a:off x="269284" y="1158240"/>
            <a:ext cx="5640155" cy="5367495"/>
            <a:chOff x="914400" y="1140104"/>
            <a:chExt cx="5640155" cy="536749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F98AF34-C1FC-97B6-2ACC-6B77D4F1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1140104"/>
              <a:ext cx="5640155" cy="536749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9336C0-D8A5-DDAD-DA59-4FD3A3782B7F}"/>
                </a:ext>
              </a:extLst>
            </p:cNvPr>
            <p:cNvSpPr/>
            <p:nvPr/>
          </p:nvSpPr>
          <p:spPr>
            <a:xfrm>
              <a:off x="1485899" y="2752725"/>
              <a:ext cx="2125981" cy="51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2842F6-FEA4-5AAA-62D6-648DFDC3DFDE}"/>
                </a:ext>
              </a:extLst>
            </p:cNvPr>
            <p:cNvSpPr/>
            <p:nvPr/>
          </p:nvSpPr>
          <p:spPr>
            <a:xfrm>
              <a:off x="1363979" y="5554980"/>
              <a:ext cx="2125981" cy="2362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8B9B13-5722-BFEF-C079-4C6128B9CC1F}"/>
                </a:ext>
              </a:extLst>
            </p:cNvPr>
            <p:cNvSpPr/>
            <p:nvPr/>
          </p:nvSpPr>
          <p:spPr>
            <a:xfrm>
              <a:off x="1601338" y="3705741"/>
              <a:ext cx="1651262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F208BFC-2F6B-7B05-8D93-C2C851AC399A}"/>
                </a:ext>
              </a:extLst>
            </p:cNvPr>
            <p:cNvSpPr/>
            <p:nvPr/>
          </p:nvSpPr>
          <p:spPr>
            <a:xfrm>
              <a:off x="1601338" y="4175760"/>
              <a:ext cx="1651262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B7ACA16-0715-9EC5-4248-DDE608D71796}"/>
                </a:ext>
              </a:extLst>
            </p:cNvPr>
            <p:cNvSpPr/>
            <p:nvPr/>
          </p:nvSpPr>
          <p:spPr>
            <a:xfrm>
              <a:off x="1363978" y="5788780"/>
              <a:ext cx="1991963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A7E2014-9A8F-64AA-E2C6-3C8DDFFE00D1}"/>
              </a:ext>
            </a:extLst>
          </p:cNvPr>
          <p:cNvGrpSpPr/>
          <p:nvPr/>
        </p:nvGrpSpPr>
        <p:grpSpPr>
          <a:xfrm>
            <a:off x="9073092" y="1928303"/>
            <a:ext cx="2965693" cy="1821989"/>
            <a:chOff x="3474737" y="2498369"/>
            <a:chExt cx="2965693" cy="1821989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B7CB368-ED46-112D-0D9A-7DBD08BFABA3}"/>
                </a:ext>
              </a:extLst>
            </p:cNvPr>
            <p:cNvSpPr/>
            <p:nvPr/>
          </p:nvSpPr>
          <p:spPr>
            <a:xfrm>
              <a:off x="4149716" y="2796603"/>
              <a:ext cx="2290714" cy="1523754"/>
            </a:xfrm>
            <a:prstGeom prst="rect">
              <a:avLst/>
            </a:prstGeom>
            <a:solidFill>
              <a:srgbClr val="E8B9B9"/>
            </a:solidFill>
            <a:ln w="38100"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DB7E9CEE-FEF8-2C1C-6EF2-15848F0752E9}"/>
                </a:ext>
              </a:extLst>
            </p:cNvPr>
            <p:cNvCxnSpPr/>
            <p:nvPr/>
          </p:nvCxnSpPr>
          <p:spPr>
            <a:xfrm>
              <a:off x="4170305" y="3171825"/>
              <a:ext cx="2270125" cy="0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69A2C80C-42D1-E262-73AB-A693EC253D5D}"/>
                </a:ext>
              </a:extLst>
            </p:cNvPr>
            <p:cNvSpPr txBox="1"/>
            <p:nvPr/>
          </p:nvSpPr>
          <p:spPr>
            <a:xfrm>
              <a:off x="4124325" y="280249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A0</a:t>
              </a:r>
              <a:endParaRPr lang="zh-TW" altLang="en-US" b="1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ABEDE368-D9A3-8495-794C-334BFD714CB8}"/>
                </a:ext>
              </a:extLst>
            </p:cNvPr>
            <p:cNvSpPr txBox="1"/>
            <p:nvPr/>
          </p:nvSpPr>
          <p:spPr>
            <a:xfrm>
              <a:off x="4124325" y="314221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</a:t>
              </a:r>
              <a:endParaRPr lang="zh-TW" altLang="en-US" b="1"/>
            </a:p>
          </p:txBody>
        </p: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BDD36B46-E240-C717-560C-A044141D6EC9}"/>
                </a:ext>
              </a:extLst>
            </p:cNvPr>
            <p:cNvCxnSpPr/>
            <p:nvPr/>
          </p:nvCxnSpPr>
          <p:spPr>
            <a:xfrm>
              <a:off x="4170305" y="3486150"/>
              <a:ext cx="2270125" cy="0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E334FC55-418D-8841-2CFE-5F4F03286C8A}"/>
                </a:ext>
              </a:extLst>
            </p:cNvPr>
            <p:cNvCxnSpPr>
              <a:cxnSpLocks/>
            </p:cNvCxnSpPr>
            <p:nvPr/>
          </p:nvCxnSpPr>
          <p:spPr>
            <a:xfrm>
              <a:off x="4574939" y="2817192"/>
              <a:ext cx="0" cy="1503166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7ACED82A-6D04-7EE0-9619-0DB604B12433}"/>
                </a:ext>
              </a:extLst>
            </p:cNvPr>
            <p:cNvSpPr txBox="1"/>
            <p:nvPr/>
          </p:nvSpPr>
          <p:spPr>
            <a:xfrm>
              <a:off x="4573261" y="2802493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A1024</a:t>
              </a:r>
              <a:endParaRPr lang="zh-TW" altLang="en-US" b="1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A16DEA37-6F0D-4B70-505D-D0B0E4FFE79A}"/>
                </a:ext>
              </a:extLst>
            </p:cNvPr>
            <p:cNvSpPr txBox="1"/>
            <p:nvPr/>
          </p:nvSpPr>
          <p:spPr>
            <a:xfrm>
              <a:off x="4573260" y="3142217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A1025</a:t>
              </a:r>
              <a:endParaRPr lang="zh-TW" altLang="en-US" b="1"/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E2C5CABA-0673-998F-7543-B86058247E1A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81" y="2796602"/>
              <a:ext cx="0" cy="1523755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AD954274-9A6D-D28E-7C2C-AB50CA4CBF8E}"/>
                </a:ext>
              </a:extLst>
            </p:cNvPr>
            <p:cNvSpPr txBox="1"/>
            <p:nvPr/>
          </p:nvSpPr>
          <p:spPr>
            <a:xfrm>
              <a:off x="3474737" y="3151817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n</a:t>
              </a:r>
            </a:p>
            <a:p>
              <a:r>
                <a:rPr lang="en-US" altLang="zh-TW" b="1"/>
                <a:t>1024</a:t>
              </a:r>
              <a:endParaRPr lang="zh-TW" altLang="en-US" b="1"/>
            </a:p>
          </p:txBody>
        </p: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C5DC9E18-9361-D176-0821-D65A3675FE87}"/>
                </a:ext>
              </a:extLst>
            </p:cNvPr>
            <p:cNvSpPr txBox="1"/>
            <p:nvPr/>
          </p:nvSpPr>
          <p:spPr>
            <a:xfrm>
              <a:off x="4891999" y="249836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k 1024</a:t>
              </a:r>
              <a:endParaRPr lang="zh-TW" altLang="en-US" b="1"/>
            </a:p>
          </p:txBody>
        </p: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9584E355-8F09-47E7-C4CD-87742184D4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4898" y="3742173"/>
              <a:ext cx="0" cy="4178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567E73FF-8538-3143-4D4D-864ABD90EC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2284" y="3742173"/>
              <a:ext cx="0" cy="455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E88CF17B-AA96-9213-42B1-B50493B60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376" y="2987160"/>
              <a:ext cx="79844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144F2B5A-A575-59D1-9361-DF80219CB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376" y="3326883"/>
              <a:ext cx="79844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BC190ACE-702E-54F6-2B41-4AD381349F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4376" y="3705741"/>
              <a:ext cx="717348" cy="45427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44DC08E-F584-B74D-BE79-170AB8F21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00" y="1791430"/>
            <a:ext cx="3514968" cy="1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8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 </a:t>
            </a:r>
            <a:endParaRPr lang="en-TW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67D04F-F080-7A0B-46FD-98558CADA547}"/>
              </a:ext>
            </a:extLst>
          </p:cNvPr>
          <p:cNvSpPr txBox="1"/>
          <p:nvPr/>
        </p:nvSpPr>
        <p:spPr>
          <a:xfrm>
            <a:off x="4019075" y="4826675"/>
            <a:ext cx="83017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/>
              <a:t>PE1 </a:t>
            </a:r>
          </a:p>
          <a:p>
            <a:r>
              <a:rPr lang="en-US" altLang="zh-TW" sz="1800" err="1"/>
              <a:t>aBuffer</a:t>
            </a:r>
            <a:r>
              <a:rPr lang="en-US" altLang="zh-TW" sz="1800"/>
              <a:t>[32]=[[0], [32], [64], [96], ……, [480], [1024],…, [1472], [1504]]</a:t>
            </a:r>
          </a:p>
          <a:p>
            <a:r>
              <a:rPr lang="en-US" altLang="zh-TW" sz="1800" err="1"/>
              <a:t>aPipes</a:t>
            </a:r>
            <a:r>
              <a:rPr lang="en-US" altLang="zh-TW" sz="1800"/>
              <a:t>[1]=[1, 2, 3, …, 31, 33, …, 481, 482, …, 511, 1025, 1026, …, 1505, 1506, …, 1535]</a:t>
            </a:r>
          </a:p>
          <a:p>
            <a:endParaRPr lang="en-US" altLang="zh-TW" sz="1800"/>
          </a:p>
          <a:p>
            <a:r>
              <a:rPr lang="en-US" altLang="zh-TW" sz="1800"/>
              <a:t>PE2</a:t>
            </a:r>
          </a:p>
          <a:p>
            <a:r>
              <a:rPr lang="en-US" altLang="zh-TW" sz="1800" err="1"/>
              <a:t>aBuffer</a:t>
            </a:r>
            <a:r>
              <a:rPr lang="en-US" altLang="zh-TW" sz="1800"/>
              <a:t>[32]=[[1], [33], [65], [97], ……, [481], [1025],…, [1473], [1505]]</a:t>
            </a:r>
          </a:p>
          <a:p>
            <a:r>
              <a:rPr lang="en-US" altLang="zh-TW" sz="1800" err="1"/>
              <a:t>aPipes</a:t>
            </a:r>
            <a:r>
              <a:rPr lang="en-US" altLang="zh-TW" sz="1800"/>
              <a:t>[2]=[2, 3, …, 31, 34 , …, 482, …, 511, 1026, …, 1506, …, 1535]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F28D55-363C-79B1-7E83-89A6F46369C0}"/>
              </a:ext>
            </a:extLst>
          </p:cNvPr>
          <p:cNvGrpSpPr/>
          <p:nvPr/>
        </p:nvGrpSpPr>
        <p:grpSpPr>
          <a:xfrm>
            <a:off x="5368564" y="4486098"/>
            <a:ext cx="5070836" cy="681153"/>
            <a:chOff x="5387418" y="3261941"/>
            <a:chExt cx="3888557" cy="681153"/>
          </a:xfrm>
        </p:grpSpPr>
        <p:sp>
          <p:nvSpPr>
            <p:cNvPr id="36" name="左大括弧 35">
              <a:extLst>
                <a:ext uri="{FF2B5EF4-FFF2-40B4-BE49-F238E27FC236}">
                  <a16:creationId xmlns:a16="http://schemas.microsoft.com/office/drawing/2014/main" id="{88CA8FCD-E642-EEA2-3C0E-17A49A1417EB}"/>
                </a:ext>
              </a:extLst>
            </p:cNvPr>
            <p:cNvSpPr/>
            <p:nvPr/>
          </p:nvSpPr>
          <p:spPr>
            <a:xfrm rot="5400000">
              <a:off x="6167486" y="2861368"/>
              <a:ext cx="301658" cy="1861794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3DF8464-E411-5375-B912-DBAE8B103BB8}"/>
                </a:ext>
              </a:extLst>
            </p:cNvPr>
            <p:cNvSpPr txBox="1"/>
            <p:nvPr/>
          </p:nvSpPr>
          <p:spPr>
            <a:xfrm>
              <a:off x="5957398" y="3261941"/>
              <a:ext cx="1291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/>
                <a:t>Even k</a:t>
              </a:r>
              <a:endParaRPr lang="zh-TW" altLang="en-US" sz="2400" b="1"/>
            </a:p>
          </p:txBody>
        </p:sp>
        <p:sp>
          <p:nvSpPr>
            <p:cNvPr id="38" name="左大括弧 37">
              <a:extLst>
                <a:ext uri="{FF2B5EF4-FFF2-40B4-BE49-F238E27FC236}">
                  <a16:creationId xmlns:a16="http://schemas.microsoft.com/office/drawing/2014/main" id="{8FE5A85D-698D-D036-05C6-5FAA5A554D42}"/>
                </a:ext>
              </a:extLst>
            </p:cNvPr>
            <p:cNvSpPr/>
            <p:nvPr/>
          </p:nvSpPr>
          <p:spPr>
            <a:xfrm rot="5400000">
              <a:off x="8247055" y="2914173"/>
              <a:ext cx="301658" cy="175618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D79BD15-0CDF-7FF5-F14C-670F5FC487AB}"/>
                </a:ext>
              </a:extLst>
            </p:cNvPr>
            <p:cNvSpPr txBox="1"/>
            <p:nvPr/>
          </p:nvSpPr>
          <p:spPr>
            <a:xfrm>
              <a:off x="8019591" y="3261941"/>
              <a:ext cx="1139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/>
                <a:t>Odd k</a:t>
              </a:r>
              <a:endParaRPr lang="zh-TW" altLang="en-US" sz="2400" b="1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AB2AB971-1BC7-5389-6699-4052AD16D370}"/>
              </a:ext>
            </a:extLst>
          </p:cNvPr>
          <p:cNvGrpSpPr/>
          <p:nvPr/>
        </p:nvGrpSpPr>
        <p:grpSpPr>
          <a:xfrm>
            <a:off x="6792388" y="266700"/>
            <a:ext cx="5012256" cy="3212986"/>
            <a:chOff x="6792388" y="266700"/>
            <a:chExt cx="5012256" cy="3212986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F9FAB1E-B144-B5F5-CEB0-F9D6EA35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388" y="266700"/>
              <a:ext cx="5012256" cy="3212986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5206A8C-BA30-61FF-334C-D164D4E5DDB0}"/>
                </a:ext>
              </a:extLst>
            </p:cNvPr>
            <p:cNvSpPr txBox="1"/>
            <p:nvPr/>
          </p:nvSpPr>
          <p:spPr>
            <a:xfrm>
              <a:off x="9121775" y="1126452"/>
              <a:ext cx="909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err="1">
                  <a:solidFill>
                    <a:schemeClr val="accent1"/>
                  </a:solidFill>
                </a:rPr>
                <a:t>aVal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F2DD8078-1CA0-1D0E-4DD9-4E623246D6DE}"/>
                </a:ext>
              </a:extLst>
            </p:cNvPr>
            <p:cNvSpPr txBox="1"/>
            <p:nvPr/>
          </p:nvSpPr>
          <p:spPr>
            <a:xfrm>
              <a:off x="8379030" y="569529"/>
              <a:ext cx="12811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>
                  <a:solidFill>
                    <a:schemeClr val="accent1"/>
                  </a:solidFill>
                </a:rPr>
                <a:t>Even k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E5ED8FF2-7690-E176-2A3E-7C1840DD8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425" y="1012825"/>
              <a:ext cx="0" cy="2444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B1A69D86-1B81-6BAD-B5D4-5763B35249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5428" y="1024528"/>
              <a:ext cx="247547" cy="242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12B3680-5674-9AFA-9F19-E8433D564225}"/>
                </a:ext>
              </a:extLst>
            </p:cNvPr>
            <p:cNvSpPr txBox="1"/>
            <p:nvPr/>
          </p:nvSpPr>
          <p:spPr>
            <a:xfrm>
              <a:off x="7190957" y="562314"/>
              <a:ext cx="1191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>
                  <a:solidFill>
                    <a:schemeClr val="accent1"/>
                  </a:solidFill>
                </a:rPr>
                <a:t>Odd k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81B165C7-A608-D222-E2C0-C95182DDF791}"/>
              </a:ext>
            </a:extLst>
          </p:cNvPr>
          <p:cNvGrpSpPr/>
          <p:nvPr/>
        </p:nvGrpSpPr>
        <p:grpSpPr>
          <a:xfrm>
            <a:off x="166810" y="1012825"/>
            <a:ext cx="3338390" cy="2416175"/>
            <a:chOff x="166810" y="1012825"/>
            <a:chExt cx="3338390" cy="2416175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B52C4AD-1E33-C8C4-3775-80BBF658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10" y="1012825"/>
              <a:ext cx="3338390" cy="2414559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45740D-446C-A134-6746-15DD56544FE7}"/>
                </a:ext>
              </a:extLst>
            </p:cNvPr>
            <p:cNvSpPr/>
            <p:nvPr/>
          </p:nvSpPr>
          <p:spPr>
            <a:xfrm>
              <a:off x="601980" y="3002280"/>
              <a:ext cx="1234440" cy="426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64C526C-9CFA-6322-A946-EA4F7FD72FFA}"/>
              </a:ext>
            </a:extLst>
          </p:cNvPr>
          <p:cNvGrpSpPr/>
          <p:nvPr/>
        </p:nvGrpSpPr>
        <p:grpSpPr>
          <a:xfrm>
            <a:off x="4378112" y="3375942"/>
            <a:ext cx="6236545" cy="1090697"/>
            <a:chOff x="4378112" y="3375942"/>
            <a:chExt cx="6236545" cy="1090697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FC5E838-7A66-5F26-E181-F06DC1D71882}"/>
                </a:ext>
              </a:extLst>
            </p:cNvPr>
            <p:cNvGrpSpPr/>
            <p:nvPr/>
          </p:nvGrpSpPr>
          <p:grpSpPr>
            <a:xfrm>
              <a:off x="4378112" y="3375942"/>
              <a:ext cx="6236545" cy="1090697"/>
              <a:chOff x="4378112" y="3375942"/>
              <a:chExt cx="6236545" cy="109069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1A1746A-EB47-6EE9-AF61-C517ABE7E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8113" y="3375942"/>
                <a:ext cx="6236544" cy="1090697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702BF59-19CF-B70C-52EA-3D61AC2BE055}"/>
                  </a:ext>
                </a:extLst>
              </p:cNvPr>
              <p:cNvSpPr/>
              <p:nvPr/>
            </p:nvSpPr>
            <p:spPr>
              <a:xfrm>
                <a:off x="4378112" y="4193901"/>
                <a:ext cx="4247727" cy="2727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5F234FA-5D34-00C5-6AA5-C4AE9951B49B}"/>
                </a:ext>
              </a:extLst>
            </p:cNvPr>
            <p:cNvSpPr/>
            <p:nvPr/>
          </p:nvSpPr>
          <p:spPr>
            <a:xfrm>
              <a:off x="4378112" y="3918489"/>
              <a:ext cx="5969848" cy="23469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B64CE1C-1B99-2EAB-2529-BE6839182AFA}"/>
              </a:ext>
            </a:extLst>
          </p:cNvPr>
          <p:cNvGrpSpPr/>
          <p:nvPr/>
        </p:nvGrpSpPr>
        <p:grpSpPr>
          <a:xfrm>
            <a:off x="243395" y="3479686"/>
            <a:ext cx="3699548" cy="3378314"/>
            <a:chOff x="243395" y="3479686"/>
            <a:chExt cx="3699548" cy="3378314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6D59B1BA-20AA-317B-2109-23394369BF18}"/>
                </a:ext>
              </a:extLst>
            </p:cNvPr>
            <p:cNvGrpSpPr/>
            <p:nvPr/>
          </p:nvGrpSpPr>
          <p:grpSpPr>
            <a:xfrm>
              <a:off x="243395" y="3479686"/>
              <a:ext cx="3699548" cy="3378314"/>
              <a:chOff x="243395" y="3479686"/>
              <a:chExt cx="3699548" cy="3378314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DAA6964A-88C5-2413-1949-B67150124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395" y="3479686"/>
                <a:ext cx="3699548" cy="3378314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364F622-477F-0282-EBC7-A58CDA9EDBAC}"/>
                  </a:ext>
                </a:extLst>
              </p:cNvPr>
              <p:cNvSpPr/>
              <p:nvPr/>
            </p:nvSpPr>
            <p:spPr>
              <a:xfrm>
                <a:off x="434340" y="5226050"/>
                <a:ext cx="2476500" cy="1907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4605235-0C25-94A8-D1C1-355D4D67BD3D}"/>
                </a:ext>
              </a:extLst>
            </p:cNvPr>
            <p:cNvSpPr/>
            <p:nvPr/>
          </p:nvSpPr>
          <p:spPr>
            <a:xfrm>
              <a:off x="434340" y="5035261"/>
              <a:ext cx="2918460" cy="19078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C77A544-111C-01EB-7DBB-D90C1B49B166}"/>
                </a:ext>
              </a:extLst>
            </p:cNvPr>
            <p:cNvSpPr/>
            <p:nvPr/>
          </p:nvSpPr>
          <p:spPr>
            <a:xfrm>
              <a:off x="518160" y="6185881"/>
              <a:ext cx="1021080" cy="19078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55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II </a:t>
            </a:r>
            <a:endParaRPr lang="en-TW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67D04F-F080-7A0B-46FD-98558CADA547}"/>
              </a:ext>
            </a:extLst>
          </p:cNvPr>
          <p:cNvSpPr txBox="1"/>
          <p:nvPr/>
        </p:nvSpPr>
        <p:spPr>
          <a:xfrm>
            <a:off x="821310" y="3429000"/>
            <a:ext cx="62411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bIn</a:t>
            </a:r>
            <a:r>
              <a:rPr lang="en-US" altLang="zh-TW" sz="2400" dirty="0"/>
              <a:t> size = </a:t>
            </a:r>
            <a:r>
              <a:rPr lang="en-US" altLang="zh-TW" sz="2400" dirty="0" err="1"/>
              <a:t>kComputeTileSizeM</a:t>
            </a:r>
            <a:r>
              <a:rPr lang="en-US" altLang="zh-TW" sz="2400" dirty="0"/>
              <a:t> = 8</a:t>
            </a:r>
          </a:p>
          <a:p>
            <a:endParaRPr lang="en-US" altLang="zh-TW" sz="2400" dirty="0"/>
          </a:p>
          <a:p>
            <a:r>
              <a:rPr lang="en-US" altLang="zh-TW" sz="2400" dirty="0"/>
              <a:t>m1=0 </a:t>
            </a:r>
          </a:p>
          <a:p>
            <a:r>
              <a:rPr lang="en-US" altLang="zh-TW" sz="2400" dirty="0" err="1"/>
              <a:t>bVal</a:t>
            </a:r>
            <a:r>
              <a:rPr lang="en-US" altLang="zh-TW" sz="2400" dirty="0"/>
              <a:t> = [0, 1, 2, 3,….., 7]</a:t>
            </a:r>
          </a:p>
          <a:p>
            <a:r>
              <a:rPr lang="en-US" altLang="zh-TW" sz="2400" dirty="0" err="1"/>
              <a:t>bPipes</a:t>
            </a:r>
            <a:r>
              <a:rPr lang="en-US" altLang="zh-TW" sz="2400" dirty="0"/>
              <a:t>[1]=[0, 1, 2, 3,….., 7]</a:t>
            </a:r>
          </a:p>
          <a:p>
            <a:endParaRPr lang="en-US" altLang="zh-TW" sz="2400" dirty="0"/>
          </a:p>
          <a:p>
            <a:r>
              <a:rPr lang="en-US" altLang="zh-TW" sz="2400" dirty="0"/>
              <a:t>m1=1</a:t>
            </a:r>
          </a:p>
          <a:p>
            <a:r>
              <a:rPr lang="en-US" altLang="zh-TW" sz="2400" dirty="0" err="1"/>
              <a:t>bVal</a:t>
            </a:r>
            <a:r>
              <a:rPr lang="en-US" altLang="zh-TW" sz="2400" dirty="0"/>
              <a:t> = [8, 9, 10, 11, …, 15]</a:t>
            </a:r>
          </a:p>
          <a:p>
            <a:r>
              <a:rPr lang="en-US" altLang="zh-TW" sz="2400" dirty="0" err="1"/>
              <a:t>bPipes</a:t>
            </a:r>
            <a:r>
              <a:rPr lang="en-US" altLang="zh-TW" sz="2400" dirty="0"/>
              <a:t>[1]=[[0, 1, 2, 3,….., 7], [8, 9, 10, 11, …, 15]]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E51D171-3D2B-9E78-52BD-969E246D99D3}"/>
              </a:ext>
            </a:extLst>
          </p:cNvPr>
          <p:cNvGrpSpPr/>
          <p:nvPr/>
        </p:nvGrpSpPr>
        <p:grpSpPr>
          <a:xfrm>
            <a:off x="7062478" y="761682"/>
            <a:ext cx="4879232" cy="3127714"/>
            <a:chOff x="6792388" y="351972"/>
            <a:chExt cx="4879232" cy="312771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F9FAB1E-B144-B5F5-CEB0-F9D6EA35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388" y="351972"/>
              <a:ext cx="4879232" cy="312771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5206A8C-BA30-61FF-334C-D164D4E5DDB0}"/>
                </a:ext>
              </a:extLst>
            </p:cNvPr>
            <p:cNvSpPr txBox="1"/>
            <p:nvPr/>
          </p:nvSpPr>
          <p:spPr>
            <a:xfrm>
              <a:off x="7388225" y="1915829"/>
              <a:ext cx="926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err="1">
                  <a:solidFill>
                    <a:schemeClr val="accent1"/>
                  </a:solidFill>
                </a:rPr>
                <a:t>bVal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378F81C-D5F4-8BFA-F237-B814DD29D18E}"/>
              </a:ext>
            </a:extLst>
          </p:cNvPr>
          <p:cNvGrpSpPr/>
          <p:nvPr/>
        </p:nvGrpSpPr>
        <p:grpSpPr>
          <a:xfrm>
            <a:off x="574368" y="1434743"/>
            <a:ext cx="6006088" cy="1923414"/>
            <a:chOff x="583795" y="4795541"/>
            <a:chExt cx="5512205" cy="176525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E6551E-E14C-E771-3AF4-97F2D581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795" y="4798005"/>
              <a:ext cx="5512205" cy="176278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884321A-B6F4-AD66-B9B3-12827B515BD8}"/>
                </a:ext>
              </a:extLst>
            </p:cNvPr>
            <p:cNvSpPr/>
            <p:nvPr/>
          </p:nvSpPr>
          <p:spPr>
            <a:xfrm>
              <a:off x="2356701" y="4795541"/>
              <a:ext cx="2488676" cy="3797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F0B57C9-78CE-0290-A0AD-D2640B6D6046}"/>
                </a:ext>
              </a:extLst>
            </p:cNvPr>
            <p:cNvSpPr/>
            <p:nvPr/>
          </p:nvSpPr>
          <p:spPr>
            <a:xfrm>
              <a:off x="1123361" y="5679398"/>
              <a:ext cx="2364557" cy="3797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DDAC225-B625-A386-F0E9-E31936855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388" y="4077613"/>
            <a:ext cx="4200835" cy="23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III</a:t>
            </a:r>
            <a:endParaRPr lang="en-TW"/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427D734E-B6DE-08FF-C921-E170184FE15D}"/>
              </a:ext>
            </a:extLst>
          </p:cNvPr>
          <p:cNvGrpSpPr/>
          <p:nvPr/>
        </p:nvGrpSpPr>
        <p:grpSpPr>
          <a:xfrm>
            <a:off x="8243858" y="719123"/>
            <a:ext cx="3899689" cy="2488675"/>
            <a:chOff x="8243858" y="32195"/>
            <a:chExt cx="3899689" cy="248867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52FB5E59-6F6A-5AF0-54C8-515C59C5E78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43858" y="32195"/>
              <a:ext cx="3899689" cy="24886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395238-25FB-88FC-C889-B021197BA826}"/>
                </a:ext>
              </a:extLst>
            </p:cNvPr>
            <p:cNvSpPr/>
            <p:nvPr/>
          </p:nvSpPr>
          <p:spPr>
            <a:xfrm>
              <a:off x="10030550" y="1884524"/>
              <a:ext cx="827128" cy="495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A817ACA-855B-5F65-C739-0CCF8D5C157C}"/>
              </a:ext>
            </a:extLst>
          </p:cNvPr>
          <p:cNvGrpSpPr/>
          <p:nvPr/>
        </p:nvGrpSpPr>
        <p:grpSpPr>
          <a:xfrm>
            <a:off x="772076" y="2900532"/>
            <a:ext cx="3899689" cy="3877016"/>
            <a:chOff x="772076" y="2900532"/>
            <a:chExt cx="3899689" cy="3877016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648F1FA-0366-E095-598D-E45C5A8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076" y="2900532"/>
              <a:ext cx="3899689" cy="387701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7551367-BE24-347B-0535-EB0EA8160CE7}"/>
                </a:ext>
              </a:extLst>
            </p:cNvPr>
            <p:cNvSpPr/>
            <p:nvPr/>
          </p:nvSpPr>
          <p:spPr>
            <a:xfrm>
              <a:off x="1015489" y="3207798"/>
              <a:ext cx="1228725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5E1A55-5D45-5D2D-1C25-82E3BE39B2B9}"/>
                </a:ext>
              </a:extLst>
            </p:cNvPr>
            <p:cNvSpPr/>
            <p:nvPr/>
          </p:nvSpPr>
          <p:spPr>
            <a:xfrm>
              <a:off x="1015488" y="5934585"/>
              <a:ext cx="2651637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D056037-89C6-FF21-FBFD-5C7C3F5A073C}"/>
                </a:ext>
              </a:extLst>
            </p:cNvPr>
            <p:cNvSpPr/>
            <p:nvPr/>
          </p:nvSpPr>
          <p:spPr>
            <a:xfrm>
              <a:off x="1006344" y="4377076"/>
              <a:ext cx="3665421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83F51B-491D-9796-AFE0-CB575A7DAFCC}"/>
                </a:ext>
              </a:extLst>
            </p:cNvPr>
            <p:cNvSpPr/>
            <p:nvPr/>
          </p:nvSpPr>
          <p:spPr>
            <a:xfrm>
              <a:off x="1015488" y="5051252"/>
              <a:ext cx="3327912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2E08CF2-AA0F-E22B-311B-FD0B55A839F6}"/>
                </a:ext>
              </a:extLst>
            </p:cNvPr>
            <p:cNvSpPr/>
            <p:nvPr/>
          </p:nvSpPr>
          <p:spPr>
            <a:xfrm>
              <a:off x="920238" y="6422852"/>
              <a:ext cx="2651637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504A4DE-FA50-5574-4164-FCB97D9C218B}"/>
              </a:ext>
            </a:extLst>
          </p:cNvPr>
          <p:cNvGrpSpPr/>
          <p:nvPr/>
        </p:nvGrpSpPr>
        <p:grpSpPr>
          <a:xfrm>
            <a:off x="294370" y="1037659"/>
            <a:ext cx="3899689" cy="1862873"/>
            <a:chOff x="294370" y="1037659"/>
            <a:chExt cx="3899689" cy="186287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4CEEE0-D3CF-15A6-35EB-A2DB0A7F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370" y="1037659"/>
              <a:ext cx="3899689" cy="1862873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2C4FC9-E42A-0319-FB5E-F1BCF1AACA69}"/>
                </a:ext>
              </a:extLst>
            </p:cNvPr>
            <p:cNvSpPr/>
            <p:nvPr/>
          </p:nvSpPr>
          <p:spPr>
            <a:xfrm>
              <a:off x="485775" y="1371600"/>
              <a:ext cx="1228725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0E8A367-B5DD-371E-AE51-5064E1107B19}"/>
                </a:ext>
              </a:extLst>
            </p:cNvPr>
            <p:cNvSpPr/>
            <p:nvPr/>
          </p:nvSpPr>
          <p:spPr>
            <a:xfrm>
              <a:off x="528638" y="2409824"/>
              <a:ext cx="3665421" cy="49070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7" name="圖片 86">
            <a:extLst>
              <a:ext uri="{FF2B5EF4-FFF2-40B4-BE49-F238E27FC236}">
                <a16:creationId xmlns:a16="http://schemas.microsoft.com/office/drawing/2014/main" id="{324C7D50-1844-8CEC-1106-CADC8F20A4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178" t="10889" r="1178" b="-10889"/>
          <a:stretch/>
        </p:blipFill>
        <p:spPr>
          <a:xfrm>
            <a:off x="5346545" y="3066803"/>
            <a:ext cx="6259838" cy="4133318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53BBF7A3-6CBA-D8DF-D729-1FCB8C67F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665" y="965741"/>
            <a:ext cx="3817193" cy="21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IV</a:t>
            </a:r>
            <a:endParaRPr lang="en-TW"/>
          </a:p>
        </p:txBody>
      </p: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5D9DC9F0-3865-391E-22A9-2D82DA25E619}"/>
              </a:ext>
            </a:extLst>
          </p:cNvPr>
          <p:cNvGrpSpPr/>
          <p:nvPr/>
        </p:nvGrpSpPr>
        <p:grpSpPr>
          <a:xfrm>
            <a:off x="8292311" y="0"/>
            <a:ext cx="3899689" cy="2488675"/>
            <a:chOff x="8292311" y="0"/>
            <a:chExt cx="3899689" cy="248867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52FB5E59-6F6A-5AF0-54C8-515C59C5E78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292311" y="0"/>
              <a:ext cx="3899689" cy="2488675"/>
            </a:xfrm>
            <a:prstGeom prst="rect">
              <a:avLst/>
            </a:prstGeom>
          </p:spPr>
        </p:pic>
        <p:sp>
          <p:nvSpPr>
            <p:cNvPr id="140" name="箭號: 彎曲 139">
              <a:extLst>
                <a:ext uri="{FF2B5EF4-FFF2-40B4-BE49-F238E27FC236}">
                  <a16:creationId xmlns:a16="http://schemas.microsoft.com/office/drawing/2014/main" id="{40642299-C104-3721-3D34-C3D7C70BAD20}"/>
                </a:ext>
              </a:extLst>
            </p:cNvPr>
            <p:cNvSpPr/>
            <p:nvPr/>
          </p:nvSpPr>
          <p:spPr>
            <a:xfrm rot="10800000">
              <a:off x="10120734" y="187612"/>
              <a:ext cx="1806159" cy="2301063"/>
            </a:xfrm>
            <a:prstGeom prst="bentArrow">
              <a:avLst>
                <a:gd name="adj1" fmla="val 11786"/>
                <a:gd name="adj2" fmla="val 16191"/>
                <a:gd name="adj3" fmla="val 26607"/>
                <a:gd name="adj4" fmla="val 24975"/>
              </a:avLst>
            </a:prstGeom>
            <a:solidFill>
              <a:srgbClr val="E8B9B9">
                <a:alpha val="90000"/>
              </a:srgbClr>
            </a:solidFill>
            <a:ln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3045D2C1-8301-70BC-DC04-00BC48108371}"/>
              </a:ext>
            </a:extLst>
          </p:cNvPr>
          <p:cNvGrpSpPr/>
          <p:nvPr/>
        </p:nvGrpSpPr>
        <p:grpSpPr>
          <a:xfrm>
            <a:off x="287213" y="978180"/>
            <a:ext cx="3817933" cy="3188467"/>
            <a:chOff x="426784" y="1047750"/>
            <a:chExt cx="3817933" cy="3188467"/>
          </a:xfrm>
        </p:grpSpPr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E74AC6D0-BD82-3D7D-AEF9-852CCFFA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705"/>
            <a:stretch/>
          </p:blipFill>
          <p:spPr>
            <a:xfrm>
              <a:off x="426784" y="1047750"/>
              <a:ext cx="3717344" cy="3188467"/>
            </a:xfrm>
            <a:prstGeom prst="rect">
              <a:avLst/>
            </a:prstGeom>
          </p:spPr>
        </p:pic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F1AEE3D-3933-7750-315B-AF8969EA5FBF}"/>
                </a:ext>
              </a:extLst>
            </p:cNvPr>
            <p:cNvSpPr/>
            <p:nvPr/>
          </p:nvSpPr>
          <p:spPr>
            <a:xfrm>
              <a:off x="676275" y="1457325"/>
              <a:ext cx="1924050" cy="276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234B1BEB-C0EE-C468-2EFA-60FD79BB913D}"/>
                </a:ext>
              </a:extLst>
            </p:cNvPr>
            <p:cNvSpPr/>
            <p:nvPr/>
          </p:nvSpPr>
          <p:spPr>
            <a:xfrm>
              <a:off x="838200" y="1912619"/>
              <a:ext cx="3406517" cy="23050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A49622F-A0C9-6FA0-2A9C-760B02ED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41" y="4283370"/>
            <a:ext cx="3952779" cy="24282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431194-6617-AE9E-9010-49997EFE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036" y="3968709"/>
            <a:ext cx="5925526" cy="2742896"/>
          </a:xfrm>
          <a:prstGeom prst="rect">
            <a:avLst/>
          </a:prstGeom>
        </p:spPr>
      </p:pic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F4A73E26-61D9-40AB-EE21-62827F976CB7}"/>
              </a:ext>
            </a:extLst>
          </p:cNvPr>
          <p:cNvGrpSpPr/>
          <p:nvPr/>
        </p:nvGrpSpPr>
        <p:grpSpPr>
          <a:xfrm>
            <a:off x="4254048" y="1158240"/>
            <a:ext cx="3717344" cy="2511440"/>
            <a:chOff x="426784" y="4200165"/>
            <a:chExt cx="3717344" cy="2511440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23D5377C-8C14-881F-03C4-E9C06C231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658"/>
            <a:stretch/>
          </p:blipFill>
          <p:spPr>
            <a:xfrm>
              <a:off x="426784" y="4200165"/>
              <a:ext cx="3717344" cy="2511440"/>
            </a:xfrm>
            <a:prstGeom prst="rect">
              <a:avLst/>
            </a:prstGeom>
          </p:spPr>
        </p:pic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B967C3B-9C0A-C667-3F77-B89998B40EA9}"/>
                </a:ext>
              </a:extLst>
            </p:cNvPr>
            <p:cNvSpPr/>
            <p:nvPr/>
          </p:nvSpPr>
          <p:spPr>
            <a:xfrm>
              <a:off x="958591" y="4628508"/>
              <a:ext cx="1592738" cy="23050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6" name="圖片 135">
            <a:extLst>
              <a:ext uri="{FF2B5EF4-FFF2-40B4-BE49-F238E27FC236}">
                <a16:creationId xmlns:a16="http://schemas.microsoft.com/office/drawing/2014/main" id="{B700DA8F-08E5-D954-9F60-08BF8CC31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992" y="2488675"/>
            <a:ext cx="3702565" cy="14693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4D787F-3BDD-6A3E-97E2-A1A05FE8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5541774"/>
            <a:ext cx="2952750" cy="1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2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B163-FBD5-71DC-9807-58AF803C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Empirical Result - Runtime</a:t>
            </a: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225EFE75-1F0A-D2EC-E365-00284146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7" y="1157505"/>
            <a:ext cx="7846867" cy="5640531"/>
          </a:xfrm>
        </p:spPr>
      </p:pic>
    </p:spTree>
    <p:extLst>
      <p:ext uri="{BB962C8B-B14F-4D97-AF65-F5344CB8AC3E}">
        <p14:creationId xmlns:p14="http://schemas.microsoft.com/office/powerpoint/2010/main" val="387309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B163-FBD5-71DC-9807-58AF803C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Empirical Result - Throughput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EB265F2-B608-0FDF-83B0-DF78CDB1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25" y="1013255"/>
            <a:ext cx="7887350" cy="5746774"/>
          </a:xfrm>
        </p:spPr>
      </p:pic>
    </p:spTree>
    <p:extLst>
      <p:ext uri="{BB962C8B-B14F-4D97-AF65-F5344CB8AC3E}">
        <p14:creationId xmlns:p14="http://schemas.microsoft.com/office/powerpoint/2010/main" val="212976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DADB-15A1-E01A-23E8-B8F8A869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689E-5178-DDCC-EDFC-7BBE050C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ea typeface="新細明體"/>
                <a:cs typeface="Calibri"/>
              </a:rPr>
              <a:t>This scalable GEMM architecture partitions matrix into tiles to support various matrix multiplication workloads</a:t>
            </a:r>
          </a:p>
          <a:p>
            <a:r>
              <a:rPr lang="en-US" altLang="zh-TW">
                <a:ea typeface="新細明體"/>
                <a:cs typeface="Calibri"/>
              </a:rPr>
              <a:t>We thoroughly study the HLS code structure to understand the architecture and how to design it</a:t>
            </a:r>
          </a:p>
          <a:p>
            <a:r>
              <a:rPr lang="en-US" altLang="zh-TW">
                <a:ea typeface="新細明體"/>
                <a:cs typeface="Calibri"/>
              </a:rPr>
              <a:t>We successfully port accelerator to U50 board</a:t>
            </a:r>
          </a:p>
          <a:p>
            <a:r>
              <a:rPr lang="en-US" altLang="zh-TW">
                <a:ea typeface="新細明體"/>
                <a:cs typeface="Calibri"/>
              </a:rPr>
              <a:t>We run extensive evaluations to find potential optimizations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3E62EAA-CE6F-8FA8-66B5-F23FA26A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27" y="4401362"/>
            <a:ext cx="9687790" cy="24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3BAC-0948-54AB-D70E-5CBF930C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841"/>
            <a:ext cx="5257800" cy="21640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TW"/>
              <a:t>Initialize OpenCL &amp; others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Copy matrix (host→device)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Execute Kernel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Copy result (device→host)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BE3C-71A9-292E-A417-F2DDA3FB37F9}"/>
              </a:ext>
            </a:extLst>
          </p:cNvPr>
          <p:cNvSpPr txBox="1">
            <a:spLocks/>
          </p:cNvSpPr>
          <p:nvPr/>
        </p:nvSpPr>
        <p:spPr>
          <a:xfrm>
            <a:off x="6253480" y="1259841"/>
            <a:ext cx="5257800" cy="216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/>
              <a:t>5. Compute golden on host</a:t>
            </a:r>
          </a:p>
          <a:p>
            <a:pPr marL="0" indent="0">
              <a:buNone/>
            </a:pPr>
            <a:r>
              <a:rPr lang="en-TW"/>
              <a:t>6. Verify the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53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1461F51-8D31-608A-FB3B-0AE278FF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5" y="935338"/>
            <a:ext cx="4278405" cy="35118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585BCF-9468-1B31-5EF6-A40FBB323841}"/>
              </a:ext>
            </a:extLst>
          </p:cNvPr>
          <p:cNvSpPr txBox="1"/>
          <p:nvPr/>
        </p:nvSpPr>
        <p:spPr>
          <a:xfrm>
            <a:off x="2454632" y="44871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7D63B2-DF7F-EF07-8831-2B45A911F37C}"/>
              </a:ext>
            </a:extLst>
          </p:cNvPr>
          <p:cNvSpPr txBox="1"/>
          <p:nvPr/>
        </p:nvSpPr>
        <p:spPr>
          <a:xfrm>
            <a:off x="5523230" y="39532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EAACB4-27B3-7EEE-7D10-60493E3C3F2D}"/>
              </a:ext>
            </a:extLst>
          </p:cNvPr>
          <p:cNvSpPr txBox="1"/>
          <p:nvPr/>
        </p:nvSpPr>
        <p:spPr>
          <a:xfrm>
            <a:off x="5523230" y="143183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E637FD-361C-8797-7266-5F35AB7145C5}"/>
              </a:ext>
            </a:extLst>
          </p:cNvPr>
          <p:cNvSpPr txBox="1"/>
          <p:nvPr/>
        </p:nvSpPr>
        <p:spPr>
          <a:xfrm>
            <a:off x="5536891" y="24779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9EFF61-A90F-EB32-B8E5-CC9924557743}"/>
              </a:ext>
            </a:extLst>
          </p:cNvPr>
          <p:cNvSpPr txBox="1"/>
          <p:nvPr/>
        </p:nvSpPr>
        <p:spPr>
          <a:xfrm>
            <a:off x="310290" y="9829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pic>
        <p:nvPicPr>
          <p:cNvPr id="6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04DB3646-B8FA-E6CF-962E-90A78E0CD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16" b="14943"/>
          <a:stretch/>
        </p:blipFill>
        <p:spPr>
          <a:xfrm>
            <a:off x="6141720" y="302071"/>
            <a:ext cx="5166365" cy="890089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9CEDA521-9B6A-B245-162F-65B71D3E1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383792"/>
            <a:ext cx="4899660" cy="379476"/>
          </a:xfrm>
          <a:prstGeom prst="rect">
            <a:avLst/>
          </a:prstGeom>
        </p:spPr>
      </p:pic>
      <p:pic>
        <p:nvPicPr>
          <p:cNvPr id="11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E0DA88B-BFC8-DB4E-3F6E-A7A5533C2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759254"/>
            <a:ext cx="5059680" cy="596292"/>
          </a:xfrm>
          <a:prstGeom prst="rect">
            <a:avLst/>
          </a:prstGeom>
        </p:spPr>
      </p:pic>
      <p:pic>
        <p:nvPicPr>
          <p:cNvPr id="13" name="圖片 28">
            <a:extLst>
              <a:ext uri="{FF2B5EF4-FFF2-40B4-BE49-F238E27FC236}">
                <a16:creationId xmlns:a16="http://schemas.microsoft.com/office/drawing/2014/main" id="{048A1966-0C6C-7A2F-F89B-F6D871D2F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354819"/>
            <a:ext cx="5128260" cy="5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585BCF-9468-1B31-5EF6-A40FBB323841}"/>
              </a:ext>
            </a:extLst>
          </p:cNvPr>
          <p:cNvSpPr txBox="1"/>
          <p:nvPr/>
        </p:nvSpPr>
        <p:spPr>
          <a:xfrm>
            <a:off x="2454632" y="44871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2912-629B-2AB0-1A90-3547BB6A1964}"/>
              </a:ext>
            </a:extLst>
          </p:cNvPr>
          <p:cNvSpPr txBox="1"/>
          <p:nvPr/>
        </p:nvSpPr>
        <p:spPr>
          <a:xfrm>
            <a:off x="6234312" y="2880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6AFEE-96C5-40F8-071A-03BB459ED401}"/>
              </a:ext>
            </a:extLst>
          </p:cNvPr>
          <p:cNvSpPr txBox="1"/>
          <p:nvPr/>
        </p:nvSpPr>
        <p:spPr>
          <a:xfrm>
            <a:off x="38811" y="85165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pic>
        <p:nvPicPr>
          <p:cNvPr id="3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5032277-7AFB-1C93-8F37-36D3DBA0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1073466"/>
            <a:ext cx="4953000" cy="528711"/>
          </a:xfrm>
          <a:prstGeom prst="rect">
            <a:avLst/>
          </a:prstGeom>
        </p:spPr>
      </p:pic>
      <p:pic>
        <p:nvPicPr>
          <p:cNvPr id="10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0AFC10CF-6A5A-27BC-A68A-26CE880E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43" y="1632385"/>
            <a:ext cx="3341802" cy="2776710"/>
          </a:xfrm>
          <a:prstGeom prst="rect">
            <a:avLst/>
          </a:prstGeom>
        </p:spPr>
      </p:pic>
      <p:pic>
        <p:nvPicPr>
          <p:cNvPr id="13" name="圖片 21" descr="一張含有 文字 的圖片&#10;&#10;自動產生的描述">
            <a:extLst>
              <a:ext uri="{FF2B5EF4-FFF2-40B4-BE49-F238E27FC236}">
                <a16:creationId xmlns:a16="http://schemas.microsoft.com/office/drawing/2014/main" id="{CC28031B-115A-32B5-8F3B-8F747A7CC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080" y="30452"/>
            <a:ext cx="3643695" cy="31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Memory-related </a:t>
            </a:r>
            <a:endParaRPr lang="en-TW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9422CA-1D4B-4974-BB4E-82B955D7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08" y="1522279"/>
            <a:ext cx="7306984" cy="46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3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9">
            <a:extLst>
              <a:ext uri="{FF2B5EF4-FFF2-40B4-BE49-F238E27FC236}">
                <a16:creationId xmlns:a16="http://schemas.microsoft.com/office/drawing/2014/main" id="{9BB9F648-C35D-4A7B-A064-CBC61BD11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-34626"/>
            <a:ext cx="3899689" cy="248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2CD5B95-70CC-448F-94BF-FB0DF2F77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1"/>
          <a:stretch/>
        </p:blipFill>
        <p:spPr bwMode="auto">
          <a:xfrm>
            <a:off x="387500" y="1557991"/>
            <a:ext cx="6069637" cy="41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37BD7FE-6E00-4157-96D0-2196C11A5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97" y="2751860"/>
            <a:ext cx="4587168" cy="3589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FE07E3-9205-466F-8B2A-EF98F62EAA7E}"/>
              </a:ext>
            </a:extLst>
          </p:cNvPr>
          <p:cNvSpPr/>
          <p:nvPr/>
        </p:nvSpPr>
        <p:spPr>
          <a:xfrm>
            <a:off x="9187481" y="67314"/>
            <a:ext cx="386080" cy="86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7738FE79-092D-F88B-20ED-F6C2E43A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427" y="4969908"/>
            <a:ext cx="1099716" cy="299841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B30B368-26AB-9B2B-9C54-DC3E020BA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652" y="4510003"/>
            <a:ext cx="2010508" cy="2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0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9FCF189-D794-4317-A38E-FDB3A3BB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15"/>
          <a:stretch/>
        </p:blipFill>
        <p:spPr bwMode="auto">
          <a:xfrm>
            <a:off x="6645869" y="1538017"/>
            <a:ext cx="5156253" cy="28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B4FE0646-F657-4DF5-A5B7-FA9C6508D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8" b="3596"/>
          <a:stretch/>
        </p:blipFill>
        <p:spPr bwMode="auto">
          <a:xfrm>
            <a:off x="6645869" y="4431098"/>
            <a:ext cx="5156253" cy="22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F8E5-8D05-9EF1-C838-C7071CB70CFC}"/>
              </a:ext>
            </a:extLst>
          </p:cNvPr>
          <p:cNvSpPr/>
          <p:nvPr/>
        </p:nvSpPr>
        <p:spPr>
          <a:xfrm>
            <a:off x="6696427" y="5346628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CAB51-0E60-5580-EC0C-356B3CEE50E0}"/>
              </a:ext>
            </a:extLst>
          </p:cNvPr>
          <p:cNvSpPr/>
          <p:nvPr/>
        </p:nvSpPr>
        <p:spPr>
          <a:xfrm>
            <a:off x="6696426" y="2275688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01678-4693-07B4-849B-386B8F97E6D9}"/>
              </a:ext>
            </a:extLst>
          </p:cNvPr>
          <p:cNvSpPr/>
          <p:nvPr/>
        </p:nvSpPr>
        <p:spPr>
          <a:xfrm>
            <a:off x="6870278" y="3229180"/>
            <a:ext cx="1899920" cy="351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44C718B-1EAC-4922-B175-148D874F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2" y="2794291"/>
            <a:ext cx="5937747" cy="37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EC415B8E-16DF-4B9A-94D1-1A4BE59E4E6E}"/>
              </a:ext>
            </a:extLst>
          </p:cNvPr>
          <p:cNvSpPr/>
          <p:nvPr/>
        </p:nvSpPr>
        <p:spPr>
          <a:xfrm>
            <a:off x="6870279" y="5924525"/>
            <a:ext cx="1899920" cy="351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0F6EE8A-019B-4876-BAD9-F5E57CB09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1" y="431879"/>
            <a:ext cx="2806399" cy="21964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506D4B-204D-481E-86EC-F1CAE087E343}"/>
              </a:ext>
            </a:extLst>
          </p:cNvPr>
          <p:cNvSpPr txBox="1"/>
          <p:nvPr/>
        </p:nvSpPr>
        <p:spPr>
          <a:xfrm>
            <a:off x="3809277" y="4276786"/>
            <a:ext cx="62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/>
              <a:t>A</a:t>
            </a:r>
            <a:endParaRPr lang="zh-TW" altLang="en-US" sz="440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2CE1B076-CBFF-472E-920D-4EE315062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6" b="22341"/>
          <a:stretch/>
        </p:blipFill>
        <p:spPr bwMode="auto">
          <a:xfrm>
            <a:off x="6475660" y="189741"/>
            <a:ext cx="4498479" cy="10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73A536D-23B5-E6F0-3D5C-4DDD3FFF1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096" y="709019"/>
            <a:ext cx="788604" cy="209664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1F5BF9B-6F0A-3D1F-19C4-74F4F45A9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339" y="339292"/>
            <a:ext cx="1424355" cy="277297"/>
          </a:xfrm>
          <a:prstGeom prst="rect">
            <a:avLst/>
          </a:prstGeom>
        </p:spPr>
      </p:pic>
      <p:pic>
        <p:nvPicPr>
          <p:cNvPr id="7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0401C2-5FB9-AF1F-82BF-67239A74A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481" y="2602747"/>
            <a:ext cx="1032083" cy="277297"/>
          </a:xfrm>
          <a:prstGeom prst="rect">
            <a:avLst/>
          </a:prstGeom>
        </p:spPr>
      </p:pic>
      <p:pic>
        <p:nvPicPr>
          <p:cNvPr id="9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D4AB65E-4731-6961-EB7D-A31E03B57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481" y="5677800"/>
            <a:ext cx="1032083" cy="2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F60E233-B28A-4593-BE4E-7715AB96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3" y="3839304"/>
            <a:ext cx="5449902" cy="20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0EB4F2D-FD4C-4EC1-A972-E7FC46670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4"/>
          <a:stretch/>
        </p:blipFill>
        <p:spPr bwMode="auto">
          <a:xfrm>
            <a:off x="616703" y="2520160"/>
            <a:ext cx="4694726" cy="39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Read A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0F6EE8A-019B-4876-BAD9-F5E57CB09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94" y="644967"/>
            <a:ext cx="2806399" cy="21964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506D4B-204D-481E-86EC-F1CAE087E343}"/>
              </a:ext>
            </a:extLst>
          </p:cNvPr>
          <p:cNvSpPr txBox="1"/>
          <p:nvPr/>
        </p:nvSpPr>
        <p:spPr>
          <a:xfrm>
            <a:off x="2929547" y="4519997"/>
            <a:ext cx="62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/>
              <a:t>A</a:t>
            </a:r>
            <a:endParaRPr lang="zh-TW" altLang="en-US" sz="44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34C9A8-23CD-4E24-8F40-456FE1E2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3" y="1010896"/>
            <a:ext cx="5397145" cy="27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D05339D-2609-4B64-AA5C-B8B2BD6D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77344" r="53935" b="252"/>
          <a:stretch/>
        </p:blipFill>
        <p:spPr bwMode="auto">
          <a:xfrm>
            <a:off x="838200" y="1280293"/>
            <a:ext cx="1633786" cy="11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E76B0A97-BBE2-431E-A73D-E49F74E2EA57}"/>
              </a:ext>
            </a:extLst>
          </p:cNvPr>
          <p:cNvSpPr/>
          <p:nvPr/>
        </p:nvSpPr>
        <p:spPr>
          <a:xfrm>
            <a:off x="6618421" y="2035720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7C0FA86-78D5-4EF0-B911-39D77EE8A114}"/>
              </a:ext>
            </a:extLst>
          </p:cNvPr>
          <p:cNvSpPr/>
          <p:nvPr/>
        </p:nvSpPr>
        <p:spPr>
          <a:xfrm>
            <a:off x="6791768" y="287611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49F183-28A8-486A-981C-3C6B85B854A6}"/>
              </a:ext>
            </a:extLst>
          </p:cNvPr>
          <p:cNvSpPr/>
          <p:nvPr/>
        </p:nvSpPr>
        <p:spPr>
          <a:xfrm>
            <a:off x="6618421" y="4482385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0041528-7BBA-290C-A5EB-F4298401F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286" y="3044617"/>
            <a:ext cx="2222426" cy="28631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1FC642-AB49-8234-1EB1-87638C92F37A}"/>
              </a:ext>
            </a:extLst>
          </p:cNvPr>
          <p:cNvSpPr txBox="1"/>
          <p:nvPr/>
        </p:nvSpPr>
        <p:spPr>
          <a:xfrm>
            <a:off x="5107655" y="4544045"/>
            <a:ext cx="40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9C4797-D35B-093C-8DF1-4D45D3C5CB19}"/>
              </a:ext>
            </a:extLst>
          </p:cNvPr>
          <p:cNvSpPr txBox="1"/>
          <p:nvPr/>
        </p:nvSpPr>
        <p:spPr>
          <a:xfrm>
            <a:off x="3038081" y="6270944"/>
            <a:ext cx="40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074493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A183939CF69AD4187FF94F8058DBA39" ma:contentTypeVersion="7" ma:contentTypeDescription="建立新的文件。" ma:contentTypeScope="" ma:versionID="1b6ca35cf19c754a89d06d451d22951e">
  <xsd:schema xmlns:xsd="http://www.w3.org/2001/XMLSchema" xmlns:xs="http://www.w3.org/2001/XMLSchema" xmlns:p="http://schemas.microsoft.com/office/2006/metadata/properties" xmlns:ns3="85f89f48-d646-4736-9c19-501fa465b980" xmlns:ns4="fca2ba8b-bc90-4592-a0cc-55cbf6c27b17" targetNamespace="http://schemas.microsoft.com/office/2006/metadata/properties" ma:root="true" ma:fieldsID="fd1f88cbb38f32c63d2e02680688df03" ns3:_="" ns4:_="">
    <xsd:import namespace="85f89f48-d646-4736-9c19-501fa465b980"/>
    <xsd:import namespace="fca2ba8b-bc90-4592-a0cc-55cbf6c27b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f89f48-d646-4736-9c19-501fa465b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2ba8b-bc90-4592-a0cc-55cbf6c27b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7C6D4C-E3B3-43AA-AEB6-89308B412527}">
  <ds:schemaRefs>
    <ds:schemaRef ds:uri="85f89f48-d646-4736-9c19-501fa465b980"/>
    <ds:schemaRef ds:uri="fca2ba8b-bc90-4592-a0cc-55cbf6c27b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471F8E-CE0B-4C66-A421-4368FD9A3A73}">
  <ds:schemaRefs>
    <ds:schemaRef ds:uri="85f89f48-d646-4736-9c19-501fa465b980"/>
    <ds:schemaRef ds:uri="fca2ba8b-bc90-4592-a0cc-55cbf6c27b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94016F-7E4F-45DA-A07D-19318EA461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771</Words>
  <Application>Microsoft Office PowerPoint</Application>
  <PresentationFormat>寬螢幕</PresentationFormat>
  <Paragraphs>256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佈景主題</vt:lpstr>
      <vt:lpstr>Group 8: Scalable Matrix Multiplication Accelerator</vt:lpstr>
      <vt:lpstr>Outline</vt:lpstr>
      <vt:lpstr>Overall Procedure</vt:lpstr>
      <vt:lpstr>Overall Procedure</vt:lpstr>
      <vt:lpstr>Overall Procedure</vt:lpstr>
      <vt:lpstr>Memory-related </vt:lpstr>
      <vt:lpstr>Read A</vt:lpstr>
      <vt:lpstr>Read A</vt:lpstr>
      <vt:lpstr>Read A</vt:lpstr>
      <vt:lpstr>Transpose</vt:lpstr>
      <vt:lpstr>Read A &amp; Transpose Cycle</vt:lpstr>
      <vt:lpstr>Read B</vt:lpstr>
      <vt:lpstr>Feed B</vt:lpstr>
      <vt:lpstr>Write C</vt:lpstr>
      <vt:lpstr>Convert Bitwidth</vt:lpstr>
      <vt:lpstr>Compute-related </vt:lpstr>
      <vt:lpstr>Processing Elements</vt:lpstr>
      <vt:lpstr>Total Internal Buffer Size</vt:lpstr>
      <vt:lpstr>Processing Elements</vt:lpstr>
      <vt:lpstr>Processing Elements</vt:lpstr>
      <vt:lpstr>Processing Elements Initialize</vt:lpstr>
      <vt:lpstr>Processing Element Part I </vt:lpstr>
      <vt:lpstr>Processing Element Part II </vt:lpstr>
      <vt:lpstr>Processing Element Part III</vt:lpstr>
      <vt:lpstr>Processing Element Part IV</vt:lpstr>
      <vt:lpstr>Empirical Result - Runtime</vt:lpstr>
      <vt:lpstr>Empirical Result - Throughput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王睿瑄</dc:creator>
  <cp:lastModifiedBy>王睿瑄</cp:lastModifiedBy>
  <cp:revision>16</cp:revision>
  <dcterms:created xsi:type="dcterms:W3CDTF">2022-05-24T05:43:48Z</dcterms:created>
  <dcterms:modified xsi:type="dcterms:W3CDTF">2022-06-21T11:26:37Z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0x0101008A183939CF69AD4187FF94F8058DBA39</vt:lpwstr>
  </property>
</Properties>
</file>